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drawingml.diagramData+xml" PartName="/ppt/diagrams/data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presentation.main+xml" PartName="/ppt/presentation.xml"/>
  <Override ContentType="application/vnd.ms-office.drawingml.diagramDrawing+xml" PartName="/ppt/diagrams/drawin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themeOverride+xml" PartName="/ppt/theme/themeOverride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1.xml"/>
  <Override ContentType="application/vnd.openxmlformats-officedocument.drawingml.diagramColors+xml" PartName="/ppt/diagrams/color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y="6858000" cx="9144000"/>
  <p:notesSz cx="6797675" cy="9926625"/>
  <p:defaultTextStyle>
    <a:defPPr lvl="0">
      <a:defRPr lang="nb-NO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5A5A7E-458E-4F3E-A76B-AE9A7D828F7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C0919DFB-27B4-419A-847B-4304BE0CDF2F}">
      <dgm:prSet phldrT="[Tekst]"/>
      <dgm:spPr/>
      <dgm:t>
        <a:bodyPr/>
        <a:lstStyle/>
        <a:p>
          <a:r>
            <a:rPr lang="nb-NO" dirty="0" smtClean="0"/>
            <a:t>Årsmøte</a:t>
          </a:r>
          <a:endParaRPr lang="nb-NO" dirty="0"/>
        </a:p>
      </dgm:t>
    </dgm:pt>
    <dgm:pt modelId="{86D59703-4AF9-4AB7-B3DF-3E8FD594EC55}" type="parTrans" cxnId="{B3E06DEE-D606-4E06-BC55-A612767B50E6}">
      <dgm:prSet/>
      <dgm:spPr/>
      <dgm:t>
        <a:bodyPr/>
        <a:lstStyle/>
        <a:p>
          <a:endParaRPr lang="nb-NO"/>
        </a:p>
      </dgm:t>
    </dgm:pt>
    <dgm:pt modelId="{984FFA35-E7D6-43C7-BC2F-E2849F09B60D}" type="sibTrans" cxnId="{B3E06DEE-D606-4E06-BC55-A612767B50E6}">
      <dgm:prSet/>
      <dgm:spPr/>
      <dgm:t>
        <a:bodyPr/>
        <a:lstStyle/>
        <a:p>
          <a:endParaRPr lang="nb-NO"/>
        </a:p>
      </dgm:t>
    </dgm:pt>
    <dgm:pt modelId="{7D712AEE-A052-4BC0-96A3-8F23B0BC6A33}" type="asst">
      <dgm:prSet phldrT="[Tekst]"/>
      <dgm:spPr/>
      <dgm:t>
        <a:bodyPr/>
        <a:lstStyle/>
        <a:p>
          <a:r>
            <a:rPr lang="nb-NO" dirty="0" smtClean="0"/>
            <a:t>Valgkomite</a:t>
          </a:r>
          <a:endParaRPr lang="nb-NO" dirty="0"/>
        </a:p>
      </dgm:t>
    </dgm:pt>
    <dgm:pt modelId="{5AD372C9-4CA3-4F45-92AB-4E58342CEBFA}" type="parTrans" cxnId="{BA20FD53-29D7-45BA-9874-2544E3503556}">
      <dgm:prSet/>
      <dgm:spPr/>
      <dgm:t>
        <a:bodyPr/>
        <a:lstStyle/>
        <a:p>
          <a:endParaRPr lang="nb-NO"/>
        </a:p>
      </dgm:t>
    </dgm:pt>
    <dgm:pt modelId="{CA7A4459-A15B-4346-BF9B-EDFEA548D183}" type="sibTrans" cxnId="{BA20FD53-29D7-45BA-9874-2544E3503556}">
      <dgm:prSet/>
      <dgm:spPr/>
      <dgm:t>
        <a:bodyPr/>
        <a:lstStyle/>
        <a:p>
          <a:endParaRPr lang="nb-NO"/>
        </a:p>
      </dgm:t>
    </dgm:pt>
    <dgm:pt modelId="{A0501A7A-AD8A-44A0-95EC-4D4DA4C580E1}">
      <dgm:prSet phldrT="[Tekst]"/>
      <dgm:spPr/>
      <dgm:t>
        <a:bodyPr/>
        <a:lstStyle/>
        <a:p>
          <a:r>
            <a:rPr lang="nb-NO" dirty="0" smtClean="0"/>
            <a:t>Klubbens styre</a:t>
          </a:r>
          <a:endParaRPr lang="nb-NO" dirty="0"/>
        </a:p>
      </dgm:t>
    </dgm:pt>
    <dgm:pt modelId="{0D2FC8BA-F7B7-42CD-A03F-94C83F761A2A}" type="parTrans" cxnId="{581CAC75-8E84-497B-BB9D-681AAAB6AB4C}">
      <dgm:prSet/>
      <dgm:spPr/>
      <dgm:t>
        <a:bodyPr/>
        <a:lstStyle/>
        <a:p>
          <a:endParaRPr lang="nb-NO"/>
        </a:p>
      </dgm:t>
    </dgm:pt>
    <dgm:pt modelId="{215A9CB9-C517-4E03-B03D-1A9103A06FD2}" type="sibTrans" cxnId="{581CAC75-8E84-497B-BB9D-681AAAB6AB4C}">
      <dgm:prSet/>
      <dgm:spPr/>
      <dgm:t>
        <a:bodyPr/>
        <a:lstStyle/>
        <a:p>
          <a:endParaRPr lang="nb-NO"/>
        </a:p>
      </dgm:t>
    </dgm:pt>
    <dgm:pt modelId="{7A4ACCFE-68CD-4031-A729-B51420AD4A54}" type="asst">
      <dgm:prSet/>
      <dgm:spPr/>
      <dgm:t>
        <a:bodyPr/>
        <a:lstStyle/>
        <a:p>
          <a:r>
            <a:rPr lang="nb-NO" dirty="0" smtClean="0"/>
            <a:t>Sportslig leder</a:t>
          </a:r>
          <a:endParaRPr lang="nb-NO" dirty="0"/>
        </a:p>
      </dgm:t>
    </dgm:pt>
    <dgm:pt modelId="{00BE8921-3015-4911-AE1F-961FE3904FEF}" type="parTrans" cxnId="{4DC73CEC-D7B2-4F65-9DE1-01BB67C78545}">
      <dgm:prSet/>
      <dgm:spPr/>
      <dgm:t>
        <a:bodyPr/>
        <a:lstStyle/>
        <a:p>
          <a:endParaRPr lang="nb-NO"/>
        </a:p>
      </dgm:t>
    </dgm:pt>
    <dgm:pt modelId="{30C4DAE6-1C05-4579-92F4-677460156499}" type="sibTrans" cxnId="{4DC73CEC-D7B2-4F65-9DE1-01BB67C78545}">
      <dgm:prSet/>
      <dgm:spPr/>
      <dgm:t>
        <a:bodyPr/>
        <a:lstStyle/>
        <a:p>
          <a:endParaRPr lang="nb-NO"/>
        </a:p>
      </dgm:t>
    </dgm:pt>
    <dgm:pt modelId="{8A931799-3B7C-44E8-B0D4-8993A4E01DEB}">
      <dgm:prSet/>
      <dgm:spPr/>
      <dgm:t>
        <a:bodyPr/>
        <a:lstStyle/>
        <a:p>
          <a:r>
            <a:rPr lang="nb-NO" dirty="0" smtClean="0"/>
            <a:t>Lagene</a:t>
          </a:r>
          <a:endParaRPr lang="nb-NO" dirty="0"/>
        </a:p>
      </dgm:t>
    </dgm:pt>
    <dgm:pt modelId="{5BEE6F04-B4D8-46C0-9416-78AC0B99287C}" type="parTrans" cxnId="{EF677347-9F5C-413F-BB1F-F04E8ECBA6EB}">
      <dgm:prSet/>
      <dgm:spPr/>
      <dgm:t>
        <a:bodyPr/>
        <a:lstStyle/>
        <a:p>
          <a:endParaRPr lang="nb-NO"/>
        </a:p>
      </dgm:t>
    </dgm:pt>
    <dgm:pt modelId="{D0D55375-C200-4972-B4BC-A3FA7C271597}" type="sibTrans" cxnId="{EF677347-9F5C-413F-BB1F-F04E8ECBA6EB}">
      <dgm:prSet/>
      <dgm:spPr/>
      <dgm:t>
        <a:bodyPr/>
        <a:lstStyle/>
        <a:p>
          <a:endParaRPr lang="nb-NO"/>
        </a:p>
      </dgm:t>
    </dgm:pt>
    <dgm:pt modelId="{5ACD4E34-ED2D-46D4-978C-69440ADA1808}">
      <dgm:prSet/>
      <dgm:spPr/>
      <dgm:t>
        <a:bodyPr/>
        <a:lstStyle/>
        <a:p>
          <a:r>
            <a:rPr lang="nb-NO" dirty="0" smtClean="0"/>
            <a:t>Lagene</a:t>
          </a:r>
          <a:endParaRPr lang="nb-NO" dirty="0"/>
        </a:p>
      </dgm:t>
    </dgm:pt>
    <dgm:pt modelId="{BDAFBD57-F1C9-4DC6-857B-A5C68BBBFE37}" type="parTrans" cxnId="{1238067B-B0D0-4958-9EEF-8F996DC4A8E6}">
      <dgm:prSet/>
      <dgm:spPr/>
      <dgm:t>
        <a:bodyPr/>
        <a:lstStyle/>
        <a:p>
          <a:endParaRPr lang="nb-NO"/>
        </a:p>
      </dgm:t>
    </dgm:pt>
    <dgm:pt modelId="{C8DB768A-974E-4FE6-A1D9-D6E67938BCAE}" type="sibTrans" cxnId="{1238067B-B0D0-4958-9EEF-8F996DC4A8E6}">
      <dgm:prSet/>
      <dgm:spPr/>
      <dgm:t>
        <a:bodyPr/>
        <a:lstStyle/>
        <a:p>
          <a:endParaRPr lang="nb-NO"/>
        </a:p>
      </dgm:t>
    </dgm:pt>
    <dgm:pt modelId="{3041BA8C-A5FE-4E9B-95C3-8D2B9DB7C4A6}" type="asst">
      <dgm:prSet/>
      <dgm:spPr/>
      <dgm:t>
        <a:bodyPr/>
        <a:lstStyle/>
        <a:p>
          <a:r>
            <a:rPr lang="nb-NO" dirty="0" smtClean="0"/>
            <a:t>Trenerforum</a:t>
          </a:r>
          <a:endParaRPr lang="nb-NO" dirty="0"/>
        </a:p>
      </dgm:t>
    </dgm:pt>
    <dgm:pt modelId="{FB7CA6FB-C8E5-45ED-85CA-8EA87D7CEACD}" type="parTrans" cxnId="{44950CAA-FAC3-4A0F-91E8-5704AE1B6581}">
      <dgm:prSet/>
      <dgm:spPr/>
      <dgm:t>
        <a:bodyPr/>
        <a:lstStyle/>
        <a:p>
          <a:endParaRPr lang="nb-NO"/>
        </a:p>
      </dgm:t>
    </dgm:pt>
    <dgm:pt modelId="{B468BAFA-25BC-4AC6-8519-896864714C55}" type="sibTrans" cxnId="{44950CAA-FAC3-4A0F-91E8-5704AE1B6581}">
      <dgm:prSet/>
      <dgm:spPr/>
      <dgm:t>
        <a:bodyPr/>
        <a:lstStyle/>
        <a:p>
          <a:endParaRPr lang="nb-NO"/>
        </a:p>
      </dgm:t>
    </dgm:pt>
    <dgm:pt modelId="{22E5E1FB-653D-4B97-80CF-59345F5B6B45}" type="pres">
      <dgm:prSet presAssocID="{515A5A7E-458E-4F3E-A76B-AE9A7D828F7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412B903E-2B99-4B2E-895A-E61484E28D95}" type="pres">
      <dgm:prSet presAssocID="{C0919DFB-27B4-419A-847B-4304BE0CDF2F}" presName="hierRoot1" presStyleCnt="0">
        <dgm:presLayoutVars>
          <dgm:hierBranch/>
        </dgm:presLayoutVars>
      </dgm:prSet>
      <dgm:spPr/>
    </dgm:pt>
    <dgm:pt modelId="{31C3D0A2-B722-43E8-8E70-486C22C8C695}" type="pres">
      <dgm:prSet presAssocID="{C0919DFB-27B4-419A-847B-4304BE0CDF2F}" presName="rootComposite1" presStyleCnt="0"/>
      <dgm:spPr/>
    </dgm:pt>
    <dgm:pt modelId="{8E85871D-63A7-4633-A208-BA982462D9A7}" type="pres">
      <dgm:prSet presAssocID="{C0919DFB-27B4-419A-847B-4304BE0CDF2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4CBC8F63-596C-41AB-AEE9-1183BF7CF797}" type="pres">
      <dgm:prSet presAssocID="{C0919DFB-27B4-419A-847B-4304BE0CDF2F}" presName="rootConnector1" presStyleLbl="node1" presStyleIdx="0" presStyleCnt="0"/>
      <dgm:spPr/>
      <dgm:t>
        <a:bodyPr/>
        <a:lstStyle/>
        <a:p>
          <a:endParaRPr lang="nb-NO"/>
        </a:p>
      </dgm:t>
    </dgm:pt>
    <dgm:pt modelId="{A5C6CC7C-0488-4F61-95ED-9D8DDFC689F8}" type="pres">
      <dgm:prSet presAssocID="{C0919DFB-27B4-419A-847B-4304BE0CDF2F}" presName="hierChild2" presStyleCnt="0"/>
      <dgm:spPr/>
    </dgm:pt>
    <dgm:pt modelId="{1DD8A08E-6D0D-4F8D-B824-2C0102E8E239}" type="pres">
      <dgm:prSet presAssocID="{0D2FC8BA-F7B7-42CD-A03F-94C83F761A2A}" presName="Name35" presStyleLbl="parChTrans1D2" presStyleIdx="0" presStyleCnt="2"/>
      <dgm:spPr/>
      <dgm:t>
        <a:bodyPr/>
        <a:lstStyle/>
        <a:p>
          <a:endParaRPr lang="nb-NO"/>
        </a:p>
      </dgm:t>
    </dgm:pt>
    <dgm:pt modelId="{242EE2AF-9494-4E87-BC99-451005F71851}" type="pres">
      <dgm:prSet presAssocID="{A0501A7A-AD8A-44A0-95EC-4D4DA4C580E1}" presName="hierRoot2" presStyleCnt="0">
        <dgm:presLayoutVars>
          <dgm:hierBranch val="init"/>
        </dgm:presLayoutVars>
      </dgm:prSet>
      <dgm:spPr/>
    </dgm:pt>
    <dgm:pt modelId="{7518D5C6-AF70-46F1-A05B-8A6F48E44B49}" type="pres">
      <dgm:prSet presAssocID="{A0501A7A-AD8A-44A0-95EC-4D4DA4C580E1}" presName="rootComposite" presStyleCnt="0"/>
      <dgm:spPr/>
    </dgm:pt>
    <dgm:pt modelId="{28AC9A5F-C7E7-4952-90D9-198415AA085F}" type="pres">
      <dgm:prSet presAssocID="{A0501A7A-AD8A-44A0-95EC-4D4DA4C580E1}" presName="rootText" presStyleLbl="node2" presStyleIdx="0" presStyleCnt="1" custScaleX="157632" custScaleY="9664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1499651-3458-424A-8F10-5F832A9284DE}" type="pres">
      <dgm:prSet presAssocID="{A0501A7A-AD8A-44A0-95EC-4D4DA4C580E1}" presName="rootConnector" presStyleLbl="node2" presStyleIdx="0" presStyleCnt="1"/>
      <dgm:spPr/>
      <dgm:t>
        <a:bodyPr/>
        <a:lstStyle/>
        <a:p>
          <a:endParaRPr lang="nb-NO"/>
        </a:p>
      </dgm:t>
    </dgm:pt>
    <dgm:pt modelId="{6B45DF7C-655B-472F-BC46-73DA996C87AC}" type="pres">
      <dgm:prSet presAssocID="{A0501A7A-AD8A-44A0-95EC-4D4DA4C580E1}" presName="hierChild4" presStyleCnt="0"/>
      <dgm:spPr/>
    </dgm:pt>
    <dgm:pt modelId="{094EB5CC-81DD-45D7-BD5F-01AE829358F3}" type="pres">
      <dgm:prSet presAssocID="{5BEE6F04-B4D8-46C0-9416-78AC0B99287C}" presName="Name37" presStyleLbl="parChTrans1D3" presStyleIdx="0" presStyleCnt="3"/>
      <dgm:spPr/>
      <dgm:t>
        <a:bodyPr/>
        <a:lstStyle/>
        <a:p>
          <a:endParaRPr lang="nb-NO"/>
        </a:p>
      </dgm:t>
    </dgm:pt>
    <dgm:pt modelId="{81F37C07-6F41-4BA0-8964-A0DC589A465C}" type="pres">
      <dgm:prSet presAssocID="{8A931799-3B7C-44E8-B0D4-8993A4E01DEB}" presName="hierRoot2" presStyleCnt="0">
        <dgm:presLayoutVars>
          <dgm:hierBranch val="init"/>
        </dgm:presLayoutVars>
      </dgm:prSet>
      <dgm:spPr/>
    </dgm:pt>
    <dgm:pt modelId="{AD4129A5-297D-4ACF-AAF8-B12CC9F6257F}" type="pres">
      <dgm:prSet presAssocID="{8A931799-3B7C-44E8-B0D4-8993A4E01DEB}" presName="rootComposite" presStyleCnt="0"/>
      <dgm:spPr/>
    </dgm:pt>
    <dgm:pt modelId="{FE7393AE-A63D-48C8-A832-AD8A877E9096}" type="pres">
      <dgm:prSet presAssocID="{8A931799-3B7C-44E8-B0D4-8993A4E01DEB}" presName="rootText" presStyleLbl="node3" presStyleIdx="0" presStyleCnt="2" custLinFactX="50536" custLinFactNeighborX="100000" custLinFactNeighborY="-4940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F86F77C-C1DE-428F-AFD5-F3E2420D4688}" type="pres">
      <dgm:prSet presAssocID="{8A931799-3B7C-44E8-B0D4-8993A4E01DEB}" presName="rootConnector" presStyleLbl="node3" presStyleIdx="0" presStyleCnt="2"/>
      <dgm:spPr/>
      <dgm:t>
        <a:bodyPr/>
        <a:lstStyle/>
        <a:p>
          <a:endParaRPr lang="nb-NO"/>
        </a:p>
      </dgm:t>
    </dgm:pt>
    <dgm:pt modelId="{1BAA576E-E39C-4D98-97BE-B6B6EA683E0A}" type="pres">
      <dgm:prSet presAssocID="{8A931799-3B7C-44E8-B0D4-8993A4E01DEB}" presName="hierChild4" presStyleCnt="0"/>
      <dgm:spPr/>
    </dgm:pt>
    <dgm:pt modelId="{CC2799DA-D6E1-4323-A7D4-4B50A0B89A93}" type="pres">
      <dgm:prSet presAssocID="{8A931799-3B7C-44E8-B0D4-8993A4E01DEB}" presName="hierChild5" presStyleCnt="0"/>
      <dgm:spPr/>
    </dgm:pt>
    <dgm:pt modelId="{844023CF-83BB-4EF8-9592-08DAD96546F0}" type="pres">
      <dgm:prSet presAssocID="{BDAFBD57-F1C9-4DC6-857B-A5C68BBBFE37}" presName="Name37" presStyleLbl="parChTrans1D3" presStyleIdx="1" presStyleCnt="3"/>
      <dgm:spPr/>
      <dgm:t>
        <a:bodyPr/>
        <a:lstStyle/>
        <a:p>
          <a:endParaRPr lang="nb-NO"/>
        </a:p>
      </dgm:t>
    </dgm:pt>
    <dgm:pt modelId="{3EB810B7-D80A-417A-88A6-98B32D91FC59}" type="pres">
      <dgm:prSet presAssocID="{5ACD4E34-ED2D-46D4-978C-69440ADA1808}" presName="hierRoot2" presStyleCnt="0">
        <dgm:presLayoutVars>
          <dgm:hierBranch val="init"/>
        </dgm:presLayoutVars>
      </dgm:prSet>
      <dgm:spPr/>
    </dgm:pt>
    <dgm:pt modelId="{4BE80A50-73E7-4AFF-AFD9-320F2059F695}" type="pres">
      <dgm:prSet presAssocID="{5ACD4E34-ED2D-46D4-978C-69440ADA1808}" presName="rootComposite" presStyleCnt="0"/>
      <dgm:spPr/>
    </dgm:pt>
    <dgm:pt modelId="{336AE5E7-8AC0-4C6E-BB66-F96C879A1B45}" type="pres">
      <dgm:prSet presAssocID="{5ACD4E34-ED2D-46D4-978C-69440ADA1808}" presName="rootText" presStyleLbl="node3" presStyleIdx="1" presStyleCnt="2" custLinFactX="-52567" custLinFactNeighborX="-100000" custLinFactNeighborY="-5209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080B5FE9-4162-4843-9D3C-E444466925B3}" type="pres">
      <dgm:prSet presAssocID="{5ACD4E34-ED2D-46D4-978C-69440ADA1808}" presName="rootConnector" presStyleLbl="node3" presStyleIdx="1" presStyleCnt="2"/>
      <dgm:spPr/>
      <dgm:t>
        <a:bodyPr/>
        <a:lstStyle/>
        <a:p>
          <a:endParaRPr lang="nb-NO"/>
        </a:p>
      </dgm:t>
    </dgm:pt>
    <dgm:pt modelId="{59B851A8-5FA9-47FF-A752-6C4A2659398F}" type="pres">
      <dgm:prSet presAssocID="{5ACD4E34-ED2D-46D4-978C-69440ADA1808}" presName="hierChild4" presStyleCnt="0"/>
      <dgm:spPr/>
    </dgm:pt>
    <dgm:pt modelId="{7307C47E-3B5D-4B90-97A2-C79A8C00B587}" type="pres">
      <dgm:prSet presAssocID="{5ACD4E34-ED2D-46D4-978C-69440ADA1808}" presName="hierChild5" presStyleCnt="0"/>
      <dgm:spPr/>
    </dgm:pt>
    <dgm:pt modelId="{4ACE538C-5C0C-43D0-B779-E4A860092AC1}" type="pres">
      <dgm:prSet presAssocID="{A0501A7A-AD8A-44A0-95EC-4D4DA4C580E1}" presName="hierChild5" presStyleCnt="0"/>
      <dgm:spPr/>
    </dgm:pt>
    <dgm:pt modelId="{82C535B9-CA4D-49AE-8774-17BF740C2ACE}" type="pres">
      <dgm:prSet presAssocID="{00BE8921-3015-4911-AE1F-961FE3904FEF}" presName="Name111" presStyleLbl="parChTrans1D3" presStyleIdx="2" presStyleCnt="3"/>
      <dgm:spPr/>
      <dgm:t>
        <a:bodyPr/>
        <a:lstStyle/>
        <a:p>
          <a:endParaRPr lang="nb-NO"/>
        </a:p>
      </dgm:t>
    </dgm:pt>
    <dgm:pt modelId="{52F084A1-2720-400B-A5E1-F317BC748FCB}" type="pres">
      <dgm:prSet presAssocID="{7A4ACCFE-68CD-4031-A729-B51420AD4A54}" presName="hierRoot3" presStyleCnt="0">
        <dgm:presLayoutVars>
          <dgm:hierBranch val="init"/>
        </dgm:presLayoutVars>
      </dgm:prSet>
      <dgm:spPr/>
    </dgm:pt>
    <dgm:pt modelId="{345B4619-2CD6-4CBF-A746-DD1EC8C170EE}" type="pres">
      <dgm:prSet presAssocID="{7A4ACCFE-68CD-4031-A729-B51420AD4A54}" presName="rootComposite3" presStyleCnt="0"/>
      <dgm:spPr/>
    </dgm:pt>
    <dgm:pt modelId="{1D9F9BEE-5EC6-4187-B67E-B528F30D6F34}" type="pres">
      <dgm:prSet presAssocID="{7A4ACCFE-68CD-4031-A729-B51420AD4A54}" presName="rootText3" presStyleLbl="asst2" presStyleIdx="0" presStyleCnt="2" custScaleX="136251" custScaleY="45188" custLinFactNeighborX="-1843" custLinFactNeighborY="-3156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3409B53-B686-4529-9986-C2ECC38A0BC2}" type="pres">
      <dgm:prSet presAssocID="{7A4ACCFE-68CD-4031-A729-B51420AD4A54}" presName="rootConnector3" presStyleLbl="asst2" presStyleIdx="0" presStyleCnt="2"/>
      <dgm:spPr/>
      <dgm:t>
        <a:bodyPr/>
        <a:lstStyle/>
        <a:p>
          <a:endParaRPr lang="nb-NO"/>
        </a:p>
      </dgm:t>
    </dgm:pt>
    <dgm:pt modelId="{0B1C37DA-B106-4DB5-9BC5-F42A46CA061A}" type="pres">
      <dgm:prSet presAssocID="{7A4ACCFE-68CD-4031-A729-B51420AD4A54}" presName="hierChild6" presStyleCnt="0"/>
      <dgm:spPr/>
    </dgm:pt>
    <dgm:pt modelId="{E28AB843-AE86-4EEF-AAA2-1214AF0CD6A5}" type="pres">
      <dgm:prSet presAssocID="{7A4ACCFE-68CD-4031-A729-B51420AD4A54}" presName="hierChild7" presStyleCnt="0"/>
      <dgm:spPr/>
    </dgm:pt>
    <dgm:pt modelId="{CFA30E1A-0F39-4CB9-94D2-FC073B869AF2}" type="pres">
      <dgm:prSet presAssocID="{FB7CA6FB-C8E5-45ED-85CA-8EA87D7CEACD}" presName="Name111" presStyleLbl="parChTrans1D4" presStyleIdx="0" presStyleCnt="1"/>
      <dgm:spPr/>
      <dgm:t>
        <a:bodyPr/>
        <a:lstStyle/>
        <a:p>
          <a:endParaRPr lang="nb-NO"/>
        </a:p>
      </dgm:t>
    </dgm:pt>
    <dgm:pt modelId="{8C5EA598-CB9C-400B-A337-A53D1935800D}" type="pres">
      <dgm:prSet presAssocID="{3041BA8C-A5FE-4E9B-95C3-8D2B9DB7C4A6}" presName="hierRoot3" presStyleCnt="0">
        <dgm:presLayoutVars>
          <dgm:hierBranch val="init"/>
        </dgm:presLayoutVars>
      </dgm:prSet>
      <dgm:spPr/>
    </dgm:pt>
    <dgm:pt modelId="{C61FEC5A-EB08-4392-80E5-236BFB7B95AE}" type="pres">
      <dgm:prSet presAssocID="{3041BA8C-A5FE-4E9B-95C3-8D2B9DB7C4A6}" presName="rootComposite3" presStyleCnt="0"/>
      <dgm:spPr/>
    </dgm:pt>
    <dgm:pt modelId="{986D47EA-E293-4B09-90C1-CC3EB11A2C3C}" type="pres">
      <dgm:prSet presAssocID="{3041BA8C-A5FE-4E9B-95C3-8D2B9DB7C4A6}" presName="rootText3" presStyleLbl="asst2" presStyleIdx="1" presStyleCnt="2" custLinFactNeighborX="6215" custLinFactNeighborY="-6747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0A042D6-CDB2-4F8C-A4BF-E6AB19D97A26}" type="pres">
      <dgm:prSet presAssocID="{3041BA8C-A5FE-4E9B-95C3-8D2B9DB7C4A6}" presName="rootConnector3" presStyleLbl="asst2" presStyleIdx="1" presStyleCnt="2"/>
      <dgm:spPr/>
      <dgm:t>
        <a:bodyPr/>
        <a:lstStyle/>
        <a:p>
          <a:endParaRPr lang="nb-NO"/>
        </a:p>
      </dgm:t>
    </dgm:pt>
    <dgm:pt modelId="{10A6B19D-A8E0-4BE7-A980-7312C184B0FD}" type="pres">
      <dgm:prSet presAssocID="{3041BA8C-A5FE-4E9B-95C3-8D2B9DB7C4A6}" presName="hierChild6" presStyleCnt="0"/>
      <dgm:spPr/>
    </dgm:pt>
    <dgm:pt modelId="{D4D8F3D9-A3B3-4B27-AA5F-CE69A916C12B}" type="pres">
      <dgm:prSet presAssocID="{3041BA8C-A5FE-4E9B-95C3-8D2B9DB7C4A6}" presName="hierChild7" presStyleCnt="0"/>
      <dgm:spPr/>
    </dgm:pt>
    <dgm:pt modelId="{D0AB53DF-47DD-443D-A293-BBE21309F3E2}" type="pres">
      <dgm:prSet presAssocID="{C0919DFB-27B4-419A-847B-4304BE0CDF2F}" presName="hierChild3" presStyleCnt="0"/>
      <dgm:spPr/>
    </dgm:pt>
    <dgm:pt modelId="{B5FD933D-6C50-42BE-B3E8-8E51C6694D43}" type="pres">
      <dgm:prSet presAssocID="{5AD372C9-4CA3-4F45-92AB-4E58342CEBFA}" presName="Name111" presStyleLbl="parChTrans1D2" presStyleIdx="1" presStyleCnt="2"/>
      <dgm:spPr/>
      <dgm:t>
        <a:bodyPr/>
        <a:lstStyle/>
        <a:p>
          <a:endParaRPr lang="nb-NO"/>
        </a:p>
      </dgm:t>
    </dgm:pt>
    <dgm:pt modelId="{A2B120F3-5526-4344-9DDF-3BC9D4BF07EB}" type="pres">
      <dgm:prSet presAssocID="{7D712AEE-A052-4BC0-96A3-8F23B0BC6A33}" presName="hierRoot3" presStyleCnt="0">
        <dgm:presLayoutVars>
          <dgm:hierBranch val="init"/>
        </dgm:presLayoutVars>
      </dgm:prSet>
      <dgm:spPr/>
    </dgm:pt>
    <dgm:pt modelId="{22226976-67D1-4F8E-A9D4-DA112E9D545E}" type="pres">
      <dgm:prSet presAssocID="{7D712AEE-A052-4BC0-96A3-8F23B0BC6A33}" presName="rootComposite3" presStyleCnt="0"/>
      <dgm:spPr/>
    </dgm:pt>
    <dgm:pt modelId="{C9A3933E-33D4-44D2-B01C-7B490676277F}" type="pres">
      <dgm:prSet presAssocID="{7D712AEE-A052-4BC0-96A3-8F23B0BC6A33}" presName="rootText3" presStyleLbl="asst1" presStyleIdx="0" presStyleCnt="1" custScaleX="136251" custScaleY="4848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8392453-3564-485E-B8E0-450904C7EA13}" type="pres">
      <dgm:prSet presAssocID="{7D712AEE-A052-4BC0-96A3-8F23B0BC6A33}" presName="rootConnector3" presStyleLbl="asst1" presStyleIdx="0" presStyleCnt="1"/>
      <dgm:spPr/>
      <dgm:t>
        <a:bodyPr/>
        <a:lstStyle/>
        <a:p>
          <a:endParaRPr lang="nb-NO"/>
        </a:p>
      </dgm:t>
    </dgm:pt>
    <dgm:pt modelId="{D6B91DE7-B83B-492A-A4EA-8214648FBEB8}" type="pres">
      <dgm:prSet presAssocID="{7D712AEE-A052-4BC0-96A3-8F23B0BC6A33}" presName="hierChild6" presStyleCnt="0"/>
      <dgm:spPr/>
    </dgm:pt>
    <dgm:pt modelId="{3D11C4FC-64C4-4CFC-BB4D-9E42E6F6B4D4}" type="pres">
      <dgm:prSet presAssocID="{7D712AEE-A052-4BC0-96A3-8F23B0BC6A33}" presName="hierChild7" presStyleCnt="0"/>
      <dgm:spPr/>
    </dgm:pt>
  </dgm:ptLst>
  <dgm:cxnLst>
    <dgm:cxn modelId="{AA3A9BE2-51E8-4823-AFCF-763ACD164AC4}" type="presOf" srcId="{3041BA8C-A5FE-4E9B-95C3-8D2B9DB7C4A6}" destId="{E0A042D6-CDB2-4F8C-A4BF-E6AB19D97A26}" srcOrd="1" destOrd="0" presId="urn:microsoft.com/office/officeart/2005/8/layout/orgChart1"/>
    <dgm:cxn modelId="{4FEBB08C-CFDD-4E20-BFD6-CC20FC9EFF28}" type="presOf" srcId="{5ACD4E34-ED2D-46D4-978C-69440ADA1808}" destId="{336AE5E7-8AC0-4C6E-BB66-F96C879A1B45}" srcOrd="0" destOrd="0" presId="urn:microsoft.com/office/officeart/2005/8/layout/orgChart1"/>
    <dgm:cxn modelId="{46403315-3486-40B7-ADE2-FBA9766B97D8}" type="presOf" srcId="{7D712AEE-A052-4BC0-96A3-8F23B0BC6A33}" destId="{C9A3933E-33D4-44D2-B01C-7B490676277F}" srcOrd="0" destOrd="0" presId="urn:microsoft.com/office/officeart/2005/8/layout/orgChart1"/>
    <dgm:cxn modelId="{1238067B-B0D0-4958-9EEF-8F996DC4A8E6}" srcId="{A0501A7A-AD8A-44A0-95EC-4D4DA4C580E1}" destId="{5ACD4E34-ED2D-46D4-978C-69440ADA1808}" srcOrd="2" destOrd="0" parTransId="{BDAFBD57-F1C9-4DC6-857B-A5C68BBBFE37}" sibTransId="{C8DB768A-974E-4FE6-A1D9-D6E67938BCAE}"/>
    <dgm:cxn modelId="{EE0C3396-C669-4AC0-8724-AD09A7CC17FE}" type="presOf" srcId="{8A931799-3B7C-44E8-B0D4-8993A4E01DEB}" destId="{FF86F77C-C1DE-428F-AFD5-F3E2420D4688}" srcOrd="1" destOrd="0" presId="urn:microsoft.com/office/officeart/2005/8/layout/orgChart1"/>
    <dgm:cxn modelId="{BA20FD53-29D7-45BA-9874-2544E3503556}" srcId="{C0919DFB-27B4-419A-847B-4304BE0CDF2F}" destId="{7D712AEE-A052-4BC0-96A3-8F23B0BC6A33}" srcOrd="0" destOrd="0" parTransId="{5AD372C9-4CA3-4F45-92AB-4E58342CEBFA}" sibTransId="{CA7A4459-A15B-4346-BF9B-EDFEA548D183}"/>
    <dgm:cxn modelId="{07750ECB-4703-4955-AE4A-BECDA09D4AED}" type="presOf" srcId="{00BE8921-3015-4911-AE1F-961FE3904FEF}" destId="{82C535B9-CA4D-49AE-8774-17BF740C2ACE}" srcOrd="0" destOrd="0" presId="urn:microsoft.com/office/officeart/2005/8/layout/orgChart1"/>
    <dgm:cxn modelId="{4DC73CEC-D7B2-4F65-9DE1-01BB67C78545}" srcId="{A0501A7A-AD8A-44A0-95EC-4D4DA4C580E1}" destId="{7A4ACCFE-68CD-4031-A729-B51420AD4A54}" srcOrd="0" destOrd="0" parTransId="{00BE8921-3015-4911-AE1F-961FE3904FEF}" sibTransId="{30C4DAE6-1C05-4579-92F4-677460156499}"/>
    <dgm:cxn modelId="{EF677347-9F5C-413F-BB1F-F04E8ECBA6EB}" srcId="{A0501A7A-AD8A-44A0-95EC-4D4DA4C580E1}" destId="{8A931799-3B7C-44E8-B0D4-8993A4E01DEB}" srcOrd="1" destOrd="0" parTransId="{5BEE6F04-B4D8-46C0-9416-78AC0B99287C}" sibTransId="{D0D55375-C200-4972-B4BC-A3FA7C271597}"/>
    <dgm:cxn modelId="{3EDB3605-2952-4980-96D4-33BE96377588}" type="presOf" srcId="{0D2FC8BA-F7B7-42CD-A03F-94C83F761A2A}" destId="{1DD8A08E-6D0D-4F8D-B824-2C0102E8E239}" srcOrd="0" destOrd="0" presId="urn:microsoft.com/office/officeart/2005/8/layout/orgChart1"/>
    <dgm:cxn modelId="{CBC6A0B5-9F79-4E16-B412-BE3D89626733}" type="presOf" srcId="{3041BA8C-A5FE-4E9B-95C3-8D2B9DB7C4A6}" destId="{986D47EA-E293-4B09-90C1-CC3EB11A2C3C}" srcOrd="0" destOrd="0" presId="urn:microsoft.com/office/officeart/2005/8/layout/orgChart1"/>
    <dgm:cxn modelId="{C8299834-C48D-48FA-9659-98655D7A3D48}" type="presOf" srcId="{5ACD4E34-ED2D-46D4-978C-69440ADA1808}" destId="{080B5FE9-4162-4843-9D3C-E444466925B3}" srcOrd="1" destOrd="0" presId="urn:microsoft.com/office/officeart/2005/8/layout/orgChart1"/>
    <dgm:cxn modelId="{87D22E52-CFCA-4600-8E98-F1B172C9C260}" type="presOf" srcId="{FB7CA6FB-C8E5-45ED-85CA-8EA87D7CEACD}" destId="{CFA30E1A-0F39-4CB9-94D2-FC073B869AF2}" srcOrd="0" destOrd="0" presId="urn:microsoft.com/office/officeart/2005/8/layout/orgChart1"/>
    <dgm:cxn modelId="{581CAC75-8E84-497B-BB9D-681AAAB6AB4C}" srcId="{C0919DFB-27B4-419A-847B-4304BE0CDF2F}" destId="{A0501A7A-AD8A-44A0-95EC-4D4DA4C580E1}" srcOrd="1" destOrd="0" parTransId="{0D2FC8BA-F7B7-42CD-A03F-94C83F761A2A}" sibTransId="{215A9CB9-C517-4E03-B03D-1A9103A06FD2}"/>
    <dgm:cxn modelId="{F7992B41-49FB-4F74-A765-5D570B2F1E8E}" type="presOf" srcId="{A0501A7A-AD8A-44A0-95EC-4D4DA4C580E1}" destId="{61499651-3458-424A-8F10-5F832A9284DE}" srcOrd="1" destOrd="0" presId="urn:microsoft.com/office/officeart/2005/8/layout/orgChart1"/>
    <dgm:cxn modelId="{B3E06DEE-D606-4E06-BC55-A612767B50E6}" srcId="{515A5A7E-458E-4F3E-A76B-AE9A7D828F73}" destId="{C0919DFB-27B4-419A-847B-4304BE0CDF2F}" srcOrd="0" destOrd="0" parTransId="{86D59703-4AF9-4AB7-B3DF-3E8FD594EC55}" sibTransId="{984FFA35-E7D6-43C7-BC2F-E2849F09B60D}"/>
    <dgm:cxn modelId="{596A7249-FF7E-479B-97E4-23619EB11BF2}" type="presOf" srcId="{7A4ACCFE-68CD-4031-A729-B51420AD4A54}" destId="{1D9F9BEE-5EC6-4187-B67E-B528F30D6F34}" srcOrd="0" destOrd="0" presId="urn:microsoft.com/office/officeart/2005/8/layout/orgChart1"/>
    <dgm:cxn modelId="{A3EBBCAA-8236-4D61-BE44-9519E868A9BA}" type="presOf" srcId="{515A5A7E-458E-4F3E-A76B-AE9A7D828F73}" destId="{22E5E1FB-653D-4B97-80CF-59345F5B6B45}" srcOrd="0" destOrd="0" presId="urn:microsoft.com/office/officeart/2005/8/layout/orgChart1"/>
    <dgm:cxn modelId="{44950CAA-FAC3-4A0F-91E8-5704AE1B6581}" srcId="{7A4ACCFE-68CD-4031-A729-B51420AD4A54}" destId="{3041BA8C-A5FE-4E9B-95C3-8D2B9DB7C4A6}" srcOrd="0" destOrd="0" parTransId="{FB7CA6FB-C8E5-45ED-85CA-8EA87D7CEACD}" sibTransId="{B468BAFA-25BC-4AC6-8519-896864714C55}"/>
    <dgm:cxn modelId="{6C86624D-7002-4E11-8295-441ACCBDC19D}" type="presOf" srcId="{5BEE6F04-B4D8-46C0-9416-78AC0B99287C}" destId="{094EB5CC-81DD-45D7-BD5F-01AE829358F3}" srcOrd="0" destOrd="0" presId="urn:microsoft.com/office/officeart/2005/8/layout/orgChart1"/>
    <dgm:cxn modelId="{79EE4950-32E2-40CD-91F1-AEEA92A51B84}" type="presOf" srcId="{5AD372C9-4CA3-4F45-92AB-4E58342CEBFA}" destId="{B5FD933D-6C50-42BE-B3E8-8E51C6694D43}" srcOrd="0" destOrd="0" presId="urn:microsoft.com/office/officeart/2005/8/layout/orgChart1"/>
    <dgm:cxn modelId="{7020F788-AA62-4EB0-B9E2-6246E61495D9}" type="presOf" srcId="{C0919DFB-27B4-419A-847B-4304BE0CDF2F}" destId="{4CBC8F63-596C-41AB-AEE9-1183BF7CF797}" srcOrd="1" destOrd="0" presId="urn:microsoft.com/office/officeart/2005/8/layout/orgChart1"/>
    <dgm:cxn modelId="{89A13102-7AAB-42CB-99C2-203C0D29E91B}" type="presOf" srcId="{8A931799-3B7C-44E8-B0D4-8993A4E01DEB}" destId="{FE7393AE-A63D-48C8-A832-AD8A877E9096}" srcOrd="0" destOrd="0" presId="urn:microsoft.com/office/officeart/2005/8/layout/orgChart1"/>
    <dgm:cxn modelId="{F0F24D91-F6BD-4935-A129-C6D1FD48F551}" type="presOf" srcId="{7A4ACCFE-68CD-4031-A729-B51420AD4A54}" destId="{73409B53-B686-4529-9986-C2ECC38A0BC2}" srcOrd="1" destOrd="0" presId="urn:microsoft.com/office/officeart/2005/8/layout/orgChart1"/>
    <dgm:cxn modelId="{803BED3C-C01D-4610-BADA-9945D22BD883}" type="presOf" srcId="{A0501A7A-AD8A-44A0-95EC-4D4DA4C580E1}" destId="{28AC9A5F-C7E7-4952-90D9-198415AA085F}" srcOrd="0" destOrd="0" presId="urn:microsoft.com/office/officeart/2005/8/layout/orgChart1"/>
    <dgm:cxn modelId="{81F608E8-82FA-4C30-B6C7-C436AB7E26F3}" type="presOf" srcId="{C0919DFB-27B4-419A-847B-4304BE0CDF2F}" destId="{8E85871D-63A7-4633-A208-BA982462D9A7}" srcOrd="0" destOrd="0" presId="urn:microsoft.com/office/officeart/2005/8/layout/orgChart1"/>
    <dgm:cxn modelId="{5F7DE36B-985F-4083-8333-24E69E2BB585}" type="presOf" srcId="{BDAFBD57-F1C9-4DC6-857B-A5C68BBBFE37}" destId="{844023CF-83BB-4EF8-9592-08DAD96546F0}" srcOrd="0" destOrd="0" presId="urn:microsoft.com/office/officeart/2005/8/layout/orgChart1"/>
    <dgm:cxn modelId="{4F9F9338-6752-4431-9485-5752706430FA}" type="presOf" srcId="{7D712AEE-A052-4BC0-96A3-8F23B0BC6A33}" destId="{68392453-3564-485E-B8E0-450904C7EA13}" srcOrd="1" destOrd="0" presId="urn:microsoft.com/office/officeart/2005/8/layout/orgChart1"/>
    <dgm:cxn modelId="{9DB07C3F-F786-432B-BCB6-49CDEFF7BFA6}" type="presParOf" srcId="{22E5E1FB-653D-4B97-80CF-59345F5B6B45}" destId="{412B903E-2B99-4B2E-895A-E61484E28D95}" srcOrd="0" destOrd="0" presId="urn:microsoft.com/office/officeart/2005/8/layout/orgChart1"/>
    <dgm:cxn modelId="{14CB2DBE-353E-4578-91DD-2075874D8555}" type="presParOf" srcId="{412B903E-2B99-4B2E-895A-E61484E28D95}" destId="{31C3D0A2-B722-43E8-8E70-486C22C8C695}" srcOrd="0" destOrd="0" presId="urn:microsoft.com/office/officeart/2005/8/layout/orgChart1"/>
    <dgm:cxn modelId="{E15E3F75-57E7-49B8-9729-030E3956732C}" type="presParOf" srcId="{31C3D0A2-B722-43E8-8E70-486C22C8C695}" destId="{8E85871D-63A7-4633-A208-BA982462D9A7}" srcOrd="0" destOrd="0" presId="urn:microsoft.com/office/officeart/2005/8/layout/orgChart1"/>
    <dgm:cxn modelId="{097DF75E-1426-40DB-B9F4-1BC4E97F621A}" type="presParOf" srcId="{31C3D0A2-B722-43E8-8E70-486C22C8C695}" destId="{4CBC8F63-596C-41AB-AEE9-1183BF7CF797}" srcOrd="1" destOrd="0" presId="urn:microsoft.com/office/officeart/2005/8/layout/orgChart1"/>
    <dgm:cxn modelId="{836DF628-B64D-436E-9CBD-04006DA4DEC5}" type="presParOf" srcId="{412B903E-2B99-4B2E-895A-E61484E28D95}" destId="{A5C6CC7C-0488-4F61-95ED-9D8DDFC689F8}" srcOrd="1" destOrd="0" presId="urn:microsoft.com/office/officeart/2005/8/layout/orgChart1"/>
    <dgm:cxn modelId="{CB82B8EC-42BA-4CD9-AC43-C8678931137D}" type="presParOf" srcId="{A5C6CC7C-0488-4F61-95ED-9D8DDFC689F8}" destId="{1DD8A08E-6D0D-4F8D-B824-2C0102E8E239}" srcOrd="0" destOrd="0" presId="urn:microsoft.com/office/officeart/2005/8/layout/orgChart1"/>
    <dgm:cxn modelId="{C5D4E4CF-1544-4F0B-ADB1-22193348B88C}" type="presParOf" srcId="{A5C6CC7C-0488-4F61-95ED-9D8DDFC689F8}" destId="{242EE2AF-9494-4E87-BC99-451005F71851}" srcOrd="1" destOrd="0" presId="urn:microsoft.com/office/officeart/2005/8/layout/orgChart1"/>
    <dgm:cxn modelId="{1646FDCD-0382-4CF1-AFA2-658EC34BEA41}" type="presParOf" srcId="{242EE2AF-9494-4E87-BC99-451005F71851}" destId="{7518D5C6-AF70-46F1-A05B-8A6F48E44B49}" srcOrd="0" destOrd="0" presId="urn:microsoft.com/office/officeart/2005/8/layout/orgChart1"/>
    <dgm:cxn modelId="{D453DE86-862A-4772-9D3A-9BEC1167B9F7}" type="presParOf" srcId="{7518D5C6-AF70-46F1-A05B-8A6F48E44B49}" destId="{28AC9A5F-C7E7-4952-90D9-198415AA085F}" srcOrd="0" destOrd="0" presId="urn:microsoft.com/office/officeart/2005/8/layout/orgChart1"/>
    <dgm:cxn modelId="{E8B876D4-5735-449F-A5A0-57B5AF9B64D4}" type="presParOf" srcId="{7518D5C6-AF70-46F1-A05B-8A6F48E44B49}" destId="{61499651-3458-424A-8F10-5F832A9284DE}" srcOrd="1" destOrd="0" presId="urn:microsoft.com/office/officeart/2005/8/layout/orgChart1"/>
    <dgm:cxn modelId="{F599B144-781A-450C-84DB-9F0BC8081513}" type="presParOf" srcId="{242EE2AF-9494-4E87-BC99-451005F71851}" destId="{6B45DF7C-655B-472F-BC46-73DA996C87AC}" srcOrd="1" destOrd="0" presId="urn:microsoft.com/office/officeart/2005/8/layout/orgChart1"/>
    <dgm:cxn modelId="{6E95C141-9E1A-45D9-BBCC-785911053590}" type="presParOf" srcId="{6B45DF7C-655B-472F-BC46-73DA996C87AC}" destId="{094EB5CC-81DD-45D7-BD5F-01AE829358F3}" srcOrd="0" destOrd="0" presId="urn:microsoft.com/office/officeart/2005/8/layout/orgChart1"/>
    <dgm:cxn modelId="{4C0276BB-2A1D-49A5-87A4-196C870B996A}" type="presParOf" srcId="{6B45DF7C-655B-472F-BC46-73DA996C87AC}" destId="{81F37C07-6F41-4BA0-8964-A0DC589A465C}" srcOrd="1" destOrd="0" presId="urn:microsoft.com/office/officeart/2005/8/layout/orgChart1"/>
    <dgm:cxn modelId="{F6BF92D9-503F-47A8-B46A-8CA7FC5E05C4}" type="presParOf" srcId="{81F37C07-6F41-4BA0-8964-A0DC589A465C}" destId="{AD4129A5-297D-4ACF-AAF8-B12CC9F6257F}" srcOrd="0" destOrd="0" presId="urn:microsoft.com/office/officeart/2005/8/layout/orgChart1"/>
    <dgm:cxn modelId="{263EAD30-CED2-4293-98DC-F63F511F44B9}" type="presParOf" srcId="{AD4129A5-297D-4ACF-AAF8-B12CC9F6257F}" destId="{FE7393AE-A63D-48C8-A832-AD8A877E9096}" srcOrd="0" destOrd="0" presId="urn:microsoft.com/office/officeart/2005/8/layout/orgChart1"/>
    <dgm:cxn modelId="{827E4FD4-E766-428A-AF56-CCF6343C7189}" type="presParOf" srcId="{AD4129A5-297D-4ACF-AAF8-B12CC9F6257F}" destId="{FF86F77C-C1DE-428F-AFD5-F3E2420D4688}" srcOrd="1" destOrd="0" presId="urn:microsoft.com/office/officeart/2005/8/layout/orgChart1"/>
    <dgm:cxn modelId="{2EF9E96E-3DA3-476B-BC75-B651DF41134B}" type="presParOf" srcId="{81F37C07-6F41-4BA0-8964-A0DC589A465C}" destId="{1BAA576E-E39C-4D98-97BE-B6B6EA683E0A}" srcOrd="1" destOrd="0" presId="urn:microsoft.com/office/officeart/2005/8/layout/orgChart1"/>
    <dgm:cxn modelId="{C7A08577-C0D8-4586-B6AE-EDDF2B052075}" type="presParOf" srcId="{81F37C07-6F41-4BA0-8964-A0DC589A465C}" destId="{CC2799DA-D6E1-4323-A7D4-4B50A0B89A93}" srcOrd="2" destOrd="0" presId="urn:microsoft.com/office/officeart/2005/8/layout/orgChart1"/>
    <dgm:cxn modelId="{2DF6D168-9DE3-4A34-ADB3-FE421FFDCC78}" type="presParOf" srcId="{6B45DF7C-655B-472F-BC46-73DA996C87AC}" destId="{844023CF-83BB-4EF8-9592-08DAD96546F0}" srcOrd="2" destOrd="0" presId="urn:microsoft.com/office/officeart/2005/8/layout/orgChart1"/>
    <dgm:cxn modelId="{83E980B2-5F27-4BF1-B0DB-12C88893E579}" type="presParOf" srcId="{6B45DF7C-655B-472F-BC46-73DA996C87AC}" destId="{3EB810B7-D80A-417A-88A6-98B32D91FC59}" srcOrd="3" destOrd="0" presId="urn:microsoft.com/office/officeart/2005/8/layout/orgChart1"/>
    <dgm:cxn modelId="{6D64E8C4-BBA3-46C8-B467-54C93764045C}" type="presParOf" srcId="{3EB810B7-D80A-417A-88A6-98B32D91FC59}" destId="{4BE80A50-73E7-4AFF-AFD9-320F2059F695}" srcOrd="0" destOrd="0" presId="urn:microsoft.com/office/officeart/2005/8/layout/orgChart1"/>
    <dgm:cxn modelId="{5B2AA6AE-B6A1-4BC6-8E4A-2DCBEED48345}" type="presParOf" srcId="{4BE80A50-73E7-4AFF-AFD9-320F2059F695}" destId="{336AE5E7-8AC0-4C6E-BB66-F96C879A1B45}" srcOrd="0" destOrd="0" presId="urn:microsoft.com/office/officeart/2005/8/layout/orgChart1"/>
    <dgm:cxn modelId="{31B12E6B-731B-4E5A-8027-6F7C8D101AC9}" type="presParOf" srcId="{4BE80A50-73E7-4AFF-AFD9-320F2059F695}" destId="{080B5FE9-4162-4843-9D3C-E444466925B3}" srcOrd="1" destOrd="0" presId="urn:microsoft.com/office/officeart/2005/8/layout/orgChart1"/>
    <dgm:cxn modelId="{3BEA1CC6-E2C2-47FF-A9DF-BF2678E49EE3}" type="presParOf" srcId="{3EB810B7-D80A-417A-88A6-98B32D91FC59}" destId="{59B851A8-5FA9-47FF-A752-6C4A2659398F}" srcOrd="1" destOrd="0" presId="urn:microsoft.com/office/officeart/2005/8/layout/orgChart1"/>
    <dgm:cxn modelId="{7449E21E-DC66-48D3-9959-AE7AAFC67D16}" type="presParOf" srcId="{3EB810B7-D80A-417A-88A6-98B32D91FC59}" destId="{7307C47E-3B5D-4B90-97A2-C79A8C00B587}" srcOrd="2" destOrd="0" presId="urn:microsoft.com/office/officeart/2005/8/layout/orgChart1"/>
    <dgm:cxn modelId="{D4F258C2-BB64-4A1B-BB02-AE1FB3E68AFE}" type="presParOf" srcId="{242EE2AF-9494-4E87-BC99-451005F71851}" destId="{4ACE538C-5C0C-43D0-B779-E4A860092AC1}" srcOrd="2" destOrd="0" presId="urn:microsoft.com/office/officeart/2005/8/layout/orgChart1"/>
    <dgm:cxn modelId="{774C8215-4F30-439D-B373-D9BBB649433F}" type="presParOf" srcId="{4ACE538C-5C0C-43D0-B779-E4A860092AC1}" destId="{82C535B9-CA4D-49AE-8774-17BF740C2ACE}" srcOrd="0" destOrd="0" presId="urn:microsoft.com/office/officeart/2005/8/layout/orgChart1"/>
    <dgm:cxn modelId="{006B0563-9FDE-4295-8DCE-F0ED2EA78DFB}" type="presParOf" srcId="{4ACE538C-5C0C-43D0-B779-E4A860092AC1}" destId="{52F084A1-2720-400B-A5E1-F317BC748FCB}" srcOrd="1" destOrd="0" presId="urn:microsoft.com/office/officeart/2005/8/layout/orgChart1"/>
    <dgm:cxn modelId="{780C3751-91AD-4490-8486-CB2A98024B38}" type="presParOf" srcId="{52F084A1-2720-400B-A5E1-F317BC748FCB}" destId="{345B4619-2CD6-4CBF-A746-DD1EC8C170EE}" srcOrd="0" destOrd="0" presId="urn:microsoft.com/office/officeart/2005/8/layout/orgChart1"/>
    <dgm:cxn modelId="{439D1961-C3A5-4D6A-9416-67AF64554BC4}" type="presParOf" srcId="{345B4619-2CD6-4CBF-A746-DD1EC8C170EE}" destId="{1D9F9BEE-5EC6-4187-B67E-B528F30D6F34}" srcOrd="0" destOrd="0" presId="urn:microsoft.com/office/officeart/2005/8/layout/orgChart1"/>
    <dgm:cxn modelId="{7580FA1D-F5D1-4B7B-94E7-916F3B70F861}" type="presParOf" srcId="{345B4619-2CD6-4CBF-A746-DD1EC8C170EE}" destId="{73409B53-B686-4529-9986-C2ECC38A0BC2}" srcOrd="1" destOrd="0" presId="urn:microsoft.com/office/officeart/2005/8/layout/orgChart1"/>
    <dgm:cxn modelId="{CC0D6871-8846-42DC-B9B2-09A73D1C1078}" type="presParOf" srcId="{52F084A1-2720-400B-A5E1-F317BC748FCB}" destId="{0B1C37DA-B106-4DB5-9BC5-F42A46CA061A}" srcOrd="1" destOrd="0" presId="urn:microsoft.com/office/officeart/2005/8/layout/orgChart1"/>
    <dgm:cxn modelId="{56BA52C0-E497-46FF-A7B4-4EDF85D8B0AB}" type="presParOf" srcId="{52F084A1-2720-400B-A5E1-F317BC748FCB}" destId="{E28AB843-AE86-4EEF-AAA2-1214AF0CD6A5}" srcOrd="2" destOrd="0" presId="urn:microsoft.com/office/officeart/2005/8/layout/orgChart1"/>
    <dgm:cxn modelId="{51463FFD-B377-4B39-A365-1256E661BC1F}" type="presParOf" srcId="{E28AB843-AE86-4EEF-AAA2-1214AF0CD6A5}" destId="{CFA30E1A-0F39-4CB9-94D2-FC073B869AF2}" srcOrd="0" destOrd="0" presId="urn:microsoft.com/office/officeart/2005/8/layout/orgChart1"/>
    <dgm:cxn modelId="{E9D84F86-8DC9-458C-B7A9-75C59EE1306A}" type="presParOf" srcId="{E28AB843-AE86-4EEF-AAA2-1214AF0CD6A5}" destId="{8C5EA598-CB9C-400B-A337-A53D1935800D}" srcOrd="1" destOrd="0" presId="urn:microsoft.com/office/officeart/2005/8/layout/orgChart1"/>
    <dgm:cxn modelId="{2ED59466-CCAC-4BFE-8837-02FEFC073B72}" type="presParOf" srcId="{8C5EA598-CB9C-400B-A337-A53D1935800D}" destId="{C61FEC5A-EB08-4392-80E5-236BFB7B95AE}" srcOrd="0" destOrd="0" presId="urn:microsoft.com/office/officeart/2005/8/layout/orgChart1"/>
    <dgm:cxn modelId="{551959F3-9727-4E00-B0E2-1C137FE0735A}" type="presParOf" srcId="{C61FEC5A-EB08-4392-80E5-236BFB7B95AE}" destId="{986D47EA-E293-4B09-90C1-CC3EB11A2C3C}" srcOrd="0" destOrd="0" presId="urn:microsoft.com/office/officeart/2005/8/layout/orgChart1"/>
    <dgm:cxn modelId="{A388CEEE-8F77-4015-B1DC-1AC30F111B8D}" type="presParOf" srcId="{C61FEC5A-EB08-4392-80E5-236BFB7B95AE}" destId="{E0A042D6-CDB2-4F8C-A4BF-E6AB19D97A26}" srcOrd="1" destOrd="0" presId="urn:microsoft.com/office/officeart/2005/8/layout/orgChart1"/>
    <dgm:cxn modelId="{76AB1C7E-4570-4FC2-B0D7-34DB812A1745}" type="presParOf" srcId="{8C5EA598-CB9C-400B-A337-A53D1935800D}" destId="{10A6B19D-A8E0-4BE7-A980-7312C184B0FD}" srcOrd="1" destOrd="0" presId="urn:microsoft.com/office/officeart/2005/8/layout/orgChart1"/>
    <dgm:cxn modelId="{358174A6-154A-4CDD-975F-5157F8BDCAD7}" type="presParOf" srcId="{8C5EA598-CB9C-400B-A337-A53D1935800D}" destId="{D4D8F3D9-A3B3-4B27-AA5F-CE69A916C12B}" srcOrd="2" destOrd="0" presId="urn:microsoft.com/office/officeart/2005/8/layout/orgChart1"/>
    <dgm:cxn modelId="{7EA89660-CC61-4FE4-8BD8-066C3E03FB57}" type="presParOf" srcId="{412B903E-2B99-4B2E-895A-E61484E28D95}" destId="{D0AB53DF-47DD-443D-A293-BBE21309F3E2}" srcOrd="2" destOrd="0" presId="urn:microsoft.com/office/officeart/2005/8/layout/orgChart1"/>
    <dgm:cxn modelId="{76A1CD1A-52A5-4198-8A2A-8F87BA898C56}" type="presParOf" srcId="{D0AB53DF-47DD-443D-A293-BBE21309F3E2}" destId="{B5FD933D-6C50-42BE-B3E8-8E51C6694D43}" srcOrd="0" destOrd="0" presId="urn:microsoft.com/office/officeart/2005/8/layout/orgChart1"/>
    <dgm:cxn modelId="{5036D91A-CC09-49F8-8684-471CD4751957}" type="presParOf" srcId="{D0AB53DF-47DD-443D-A293-BBE21309F3E2}" destId="{A2B120F3-5526-4344-9DDF-3BC9D4BF07EB}" srcOrd="1" destOrd="0" presId="urn:microsoft.com/office/officeart/2005/8/layout/orgChart1"/>
    <dgm:cxn modelId="{6A65D46E-49F8-41B7-AC4E-19762FEE04E0}" type="presParOf" srcId="{A2B120F3-5526-4344-9DDF-3BC9D4BF07EB}" destId="{22226976-67D1-4F8E-A9D4-DA112E9D545E}" srcOrd="0" destOrd="0" presId="urn:microsoft.com/office/officeart/2005/8/layout/orgChart1"/>
    <dgm:cxn modelId="{69062C34-EEF8-4F7B-906D-58576D0DCD1C}" type="presParOf" srcId="{22226976-67D1-4F8E-A9D4-DA112E9D545E}" destId="{C9A3933E-33D4-44D2-B01C-7B490676277F}" srcOrd="0" destOrd="0" presId="urn:microsoft.com/office/officeart/2005/8/layout/orgChart1"/>
    <dgm:cxn modelId="{0995AA1F-17E8-4BE2-BA08-E7F5098CA20E}" type="presParOf" srcId="{22226976-67D1-4F8E-A9D4-DA112E9D545E}" destId="{68392453-3564-485E-B8E0-450904C7EA13}" srcOrd="1" destOrd="0" presId="urn:microsoft.com/office/officeart/2005/8/layout/orgChart1"/>
    <dgm:cxn modelId="{F6405C81-E2EC-428C-967A-5C40CC2E53D9}" type="presParOf" srcId="{A2B120F3-5526-4344-9DDF-3BC9D4BF07EB}" destId="{D6B91DE7-B83B-492A-A4EA-8214648FBEB8}" srcOrd="1" destOrd="0" presId="urn:microsoft.com/office/officeart/2005/8/layout/orgChart1"/>
    <dgm:cxn modelId="{3C01BDCF-A4AC-48BF-9568-9BDD0B7EFFDB}" type="presParOf" srcId="{A2B120F3-5526-4344-9DDF-3BC9D4BF07EB}" destId="{3D11C4FC-64C4-4CFC-BB4D-9E42E6F6B4D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D933D-6C50-42BE-B3E8-8E51C6694D43}">
      <dsp:nvSpPr>
        <dsp:cNvPr id="0" name=""/>
        <dsp:cNvSpPr/>
      </dsp:nvSpPr>
      <dsp:spPr>
        <a:xfrm>
          <a:off x="2335704" y="551479"/>
          <a:ext cx="115304" cy="505145"/>
        </a:xfrm>
        <a:custGeom>
          <a:avLst/>
          <a:gdLst/>
          <a:ahLst/>
          <a:cxnLst/>
          <a:rect l="0" t="0" r="0" b="0"/>
          <a:pathLst>
            <a:path>
              <a:moveTo>
                <a:pt x="115304" y="0"/>
              </a:moveTo>
              <a:lnTo>
                <a:pt x="115304" y="505145"/>
              </a:lnTo>
              <a:lnTo>
                <a:pt x="0" y="5051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30E1A-0F39-4CB9-94D2-FC073B869AF2}">
      <dsp:nvSpPr>
        <dsp:cNvPr id="0" name=""/>
        <dsp:cNvSpPr/>
      </dsp:nvSpPr>
      <dsp:spPr>
        <a:xfrm>
          <a:off x="1494814" y="2548330"/>
          <a:ext cx="91440" cy="458468"/>
        </a:xfrm>
        <a:custGeom>
          <a:avLst/>
          <a:gdLst/>
          <a:ahLst/>
          <a:cxnLst/>
          <a:rect l="0" t="0" r="0" b="0"/>
          <a:pathLst>
            <a:path>
              <a:moveTo>
                <a:pt x="72536" y="0"/>
              </a:moveTo>
              <a:lnTo>
                <a:pt x="72536" y="458468"/>
              </a:lnTo>
              <a:lnTo>
                <a:pt x="45720" y="4584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535B9-CA4D-49AE-8774-17BF740C2ACE}">
      <dsp:nvSpPr>
        <dsp:cNvPr id="0" name=""/>
        <dsp:cNvSpPr/>
      </dsp:nvSpPr>
      <dsp:spPr>
        <a:xfrm>
          <a:off x="2315466" y="2092436"/>
          <a:ext cx="135543" cy="331836"/>
        </a:xfrm>
        <a:custGeom>
          <a:avLst/>
          <a:gdLst/>
          <a:ahLst/>
          <a:cxnLst/>
          <a:rect l="0" t="0" r="0" b="0"/>
          <a:pathLst>
            <a:path>
              <a:moveTo>
                <a:pt x="135543" y="0"/>
              </a:moveTo>
              <a:lnTo>
                <a:pt x="135543" y="331836"/>
              </a:lnTo>
              <a:lnTo>
                <a:pt x="0" y="3318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4023CF-83BB-4EF8-9592-08DAD96546F0}">
      <dsp:nvSpPr>
        <dsp:cNvPr id="0" name=""/>
        <dsp:cNvSpPr/>
      </dsp:nvSpPr>
      <dsp:spPr>
        <a:xfrm>
          <a:off x="1439983" y="2092436"/>
          <a:ext cx="1011026" cy="1503922"/>
        </a:xfrm>
        <a:custGeom>
          <a:avLst/>
          <a:gdLst/>
          <a:ahLst/>
          <a:cxnLst/>
          <a:rect l="0" t="0" r="0" b="0"/>
          <a:pathLst>
            <a:path>
              <a:moveTo>
                <a:pt x="1011026" y="0"/>
              </a:moveTo>
              <a:lnTo>
                <a:pt x="1011026" y="1388617"/>
              </a:lnTo>
              <a:lnTo>
                <a:pt x="0" y="1388617"/>
              </a:lnTo>
              <a:lnTo>
                <a:pt x="0" y="1503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EB5CC-81DD-45D7-BD5F-01AE829358F3}">
      <dsp:nvSpPr>
        <dsp:cNvPr id="0" name=""/>
        <dsp:cNvSpPr/>
      </dsp:nvSpPr>
      <dsp:spPr>
        <a:xfrm>
          <a:off x="2451009" y="2092436"/>
          <a:ext cx="988723" cy="1518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414"/>
              </a:lnTo>
              <a:lnTo>
                <a:pt x="988723" y="1403414"/>
              </a:lnTo>
              <a:lnTo>
                <a:pt x="988723" y="15187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D8A08E-6D0D-4F8D-B824-2C0102E8E239}">
      <dsp:nvSpPr>
        <dsp:cNvPr id="0" name=""/>
        <dsp:cNvSpPr/>
      </dsp:nvSpPr>
      <dsp:spPr>
        <a:xfrm>
          <a:off x="2405289" y="551479"/>
          <a:ext cx="91440" cy="10102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102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5871D-63A7-4633-A208-BA982462D9A7}">
      <dsp:nvSpPr>
        <dsp:cNvPr id="0" name=""/>
        <dsp:cNvSpPr/>
      </dsp:nvSpPr>
      <dsp:spPr>
        <a:xfrm>
          <a:off x="1901938" y="2408"/>
          <a:ext cx="1098142" cy="549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/>
            <a:t>Årsmøte</a:t>
          </a:r>
          <a:endParaRPr lang="nb-NO" sz="1500" kern="1200" dirty="0"/>
        </a:p>
      </dsp:txBody>
      <dsp:txXfrm>
        <a:off x="1901938" y="2408"/>
        <a:ext cx="1098142" cy="549071"/>
      </dsp:txXfrm>
    </dsp:sp>
    <dsp:sp modelId="{28AC9A5F-C7E7-4952-90D9-198415AA085F}">
      <dsp:nvSpPr>
        <dsp:cNvPr id="0" name=""/>
        <dsp:cNvSpPr/>
      </dsp:nvSpPr>
      <dsp:spPr>
        <a:xfrm>
          <a:off x="1585498" y="1561770"/>
          <a:ext cx="1731023" cy="5306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/>
            <a:t>Klubbens styre</a:t>
          </a:r>
          <a:endParaRPr lang="nb-NO" sz="1500" kern="1200" dirty="0"/>
        </a:p>
      </dsp:txBody>
      <dsp:txXfrm>
        <a:off x="1585498" y="1561770"/>
        <a:ext cx="1731023" cy="530666"/>
      </dsp:txXfrm>
    </dsp:sp>
    <dsp:sp modelId="{FE7393AE-A63D-48C8-A832-AD8A877E9096}">
      <dsp:nvSpPr>
        <dsp:cNvPr id="0" name=""/>
        <dsp:cNvSpPr/>
      </dsp:nvSpPr>
      <dsp:spPr>
        <a:xfrm>
          <a:off x="2890662" y="3611156"/>
          <a:ext cx="1098142" cy="549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/>
            <a:t>Lagene</a:t>
          </a:r>
          <a:endParaRPr lang="nb-NO" sz="1500" kern="1200" dirty="0"/>
        </a:p>
      </dsp:txBody>
      <dsp:txXfrm>
        <a:off x="2890662" y="3611156"/>
        <a:ext cx="1098142" cy="549071"/>
      </dsp:txXfrm>
    </dsp:sp>
    <dsp:sp modelId="{336AE5E7-8AC0-4C6E-BB66-F96C879A1B45}">
      <dsp:nvSpPr>
        <dsp:cNvPr id="0" name=""/>
        <dsp:cNvSpPr/>
      </dsp:nvSpPr>
      <dsp:spPr>
        <a:xfrm>
          <a:off x="890912" y="3596358"/>
          <a:ext cx="1098142" cy="549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/>
            <a:t>Lagene</a:t>
          </a:r>
          <a:endParaRPr lang="nb-NO" sz="1500" kern="1200" dirty="0"/>
        </a:p>
      </dsp:txBody>
      <dsp:txXfrm>
        <a:off x="890912" y="3596358"/>
        <a:ext cx="1098142" cy="549071"/>
      </dsp:txXfrm>
    </dsp:sp>
    <dsp:sp modelId="{1D9F9BEE-5EC6-4187-B67E-B528F30D6F34}">
      <dsp:nvSpPr>
        <dsp:cNvPr id="0" name=""/>
        <dsp:cNvSpPr/>
      </dsp:nvSpPr>
      <dsp:spPr>
        <a:xfrm>
          <a:off x="819236" y="2300216"/>
          <a:ext cx="1496229" cy="2481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/>
            <a:t>Sportslig leder</a:t>
          </a:r>
          <a:endParaRPr lang="nb-NO" sz="1500" kern="1200" dirty="0"/>
        </a:p>
      </dsp:txBody>
      <dsp:txXfrm>
        <a:off x="819236" y="2300216"/>
        <a:ext cx="1496229" cy="248114"/>
      </dsp:txXfrm>
    </dsp:sp>
    <dsp:sp modelId="{986D47EA-E293-4B09-90C1-CC3EB11A2C3C}">
      <dsp:nvSpPr>
        <dsp:cNvPr id="0" name=""/>
        <dsp:cNvSpPr/>
      </dsp:nvSpPr>
      <dsp:spPr>
        <a:xfrm>
          <a:off x="442392" y="2732263"/>
          <a:ext cx="1098142" cy="549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/>
            <a:t>Trenerforum</a:t>
          </a:r>
          <a:endParaRPr lang="nb-NO" sz="1500" kern="1200" dirty="0"/>
        </a:p>
      </dsp:txBody>
      <dsp:txXfrm>
        <a:off x="442392" y="2732263"/>
        <a:ext cx="1098142" cy="549071"/>
      </dsp:txXfrm>
    </dsp:sp>
    <dsp:sp modelId="{C9A3933E-33D4-44D2-B01C-7B490676277F}">
      <dsp:nvSpPr>
        <dsp:cNvPr id="0" name=""/>
        <dsp:cNvSpPr/>
      </dsp:nvSpPr>
      <dsp:spPr>
        <a:xfrm>
          <a:off x="839475" y="923519"/>
          <a:ext cx="1496229" cy="266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/>
            <a:t>Valgkomite</a:t>
          </a:r>
          <a:endParaRPr lang="nb-NO" sz="1500" kern="1200" dirty="0"/>
        </a:p>
      </dsp:txBody>
      <dsp:txXfrm>
        <a:off x="839475" y="923519"/>
        <a:ext cx="1496229" cy="266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AC409-C4BC-4498-9C98-7923D125C814}" type="datetimeFigureOut">
              <a:rPr lang="nb-NO" smtClean="0"/>
              <a:t>12.12.2015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99960-A530-4078-BE2E-26E85AC3C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633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99960-A530-4078-BE2E-26E85AC3C1F4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1290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99960-A530-4078-BE2E-26E85AC3C1F4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4134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99960-A530-4078-BE2E-26E85AC3C1F4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1990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99960-A530-4078-BE2E-26E85AC3C1F4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1505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99960-A530-4078-BE2E-26E85AC3C1F4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463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EFB098-B508-4243-BB12-304468F1FF80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EFB098-B508-4243-BB12-304468F1FF80}" type="slidenum">
              <a:rPr lang="nb-NO" smtClean="0"/>
              <a:t>‹#›</a:t>
            </a:fld>
            <a:endParaRPr lang="nb-N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kfosen.no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tball.no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rettsforbundet.no/tema/barneidrett/" TargetMode="External"/><Relationship Id="rId2" Type="http://schemas.openxmlformats.org/officeDocument/2006/relationships/hyperlink" Target="http://www.fotball.no/nff/Fair-Play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894804"/>
            <a:ext cx="7851648" cy="1598092"/>
          </a:xfrm>
        </p:spPr>
        <p:txBody>
          <a:bodyPr/>
          <a:lstStyle/>
          <a:p>
            <a:pPr algn="ctr"/>
            <a:r>
              <a:rPr lang="nb-NO" dirty="0" smtClean="0"/>
              <a:t>Klubbplan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Sist oppdatert: 12.12.2015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Versjon 1.0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1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852936"/>
            <a:ext cx="449580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73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Klubbdrakt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Klubbdrakten vår er svart </a:t>
            </a:r>
            <a:r>
              <a:rPr lang="nb-NO" dirty="0"/>
              <a:t>med hvit skrift</a:t>
            </a:r>
          </a:p>
          <a:p>
            <a:r>
              <a:rPr lang="nb-NO" dirty="0" smtClean="0"/>
              <a:t>Klubbens øvrige bekledning  er svart treningsdress og mørkeblå hettegenser.</a:t>
            </a:r>
          </a:p>
          <a:p>
            <a:r>
              <a:rPr lang="nb-NO" dirty="0" smtClean="0"/>
              <a:t>Det forventes at lagspillere stiller i klubbens bekledning under kamp.</a:t>
            </a:r>
          </a:p>
          <a:p>
            <a:r>
              <a:rPr lang="nb-NO" dirty="0" smtClean="0"/>
              <a:t>Det oppfordres til at man bruker klubbens effekter på reiser til og fra kamp.</a:t>
            </a:r>
            <a:r>
              <a:rPr lang="nb-NO" dirty="0"/>
              <a:t> 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68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Klubben tilstreber å ha en sunn økonomi. Dette innebærer at vi «setter tæring etter næring»</a:t>
            </a:r>
          </a:p>
          <a:p>
            <a:r>
              <a:rPr lang="nb-NO" dirty="0" smtClean="0"/>
              <a:t>Det er årsmøtet som vedtar klubbens budsjett og som godkjenner regnskapet.</a:t>
            </a:r>
          </a:p>
          <a:p>
            <a:r>
              <a:rPr lang="nb-NO" dirty="0" smtClean="0"/>
              <a:t>Klubbens hovedinntektskilde er treningsavgift, </a:t>
            </a:r>
            <a:r>
              <a:rPr lang="nb-NO" dirty="0" smtClean="0"/>
              <a:t>egenandeler, sponsoravtaler</a:t>
            </a:r>
            <a:r>
              <a:rPr lang="nb-NO" dirty="0" smtClean="0"/>
              <a:t>, vårcupen i </a:t>
            </a:r>
            <a:r>
              <a:rPr lang="nb-NO" dirty="0" err="1" smtClean="0"/>
              <a:t>FosenHallen</a:t>
            </a:r>
            <a:r>
              <a:rPr lang="nb-NO" dirty="0" smtClean="0"/>
              <a:t> og inntektsbringende dugnadsarbeid.</a:t>
            </a:r>
          </a:p>
          <a:p>
            <a:r>
              <a:rPr lang="nb-NO" dirty="0" smtClean="0"/>
              <a:t>Årsmøtet bestemmer størrelse på treningsavgift 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60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Kommunikasjon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Klubbens hjemmeside er: </a:t>
            </a:r>
            <a:r>
              <a:rPr lang="nb-NO" dirty="0" smtClean="0">
                <a:hlinkClick r:id="rId2"/>
              </a:rPr>
              <a:t>www.fkfosen.no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Klubben er også på </a:t>
            </a:r>
            <a:r>
              <a:rPr lang="nb-NO" dirty="0" err="1"/>
              <a:t>F</a:t>
            </a:r>
            <a:r>
              <a:rPr lang="nb-NO" dirty="0" err="1" smtClean="0"/>
              <a:t>acebook</a:t>
            </a:r>
            <a:endParaRPr lang="nb-NO" dirty="0" smtClean="0"/>
          </a:p>
          <a:p>
            <a:r>
              <a:rPr lang="nb-NO" dirty="0" smtClean="0"/>
              <a:t>Klubbens dialog skal preges av åpenhet og samarbeidsvilje</a:t>
            </a:r>
          </a:p>
          <a:p>
            <a:r>
              <a:rPr lang="nb-NO" dirty="0" smtClean="0"/>
              <a:t>Årsmøtets </a:t>
            </a:r>
            <a:r>
              <a:rPr lang="nb-NO" dirty="0" smtClean="0"/>
              <a:t>og styrets referat legges fortløpende ut på klubbens hjemmeside. </a:t>
            </a:r>
            <a:r>
              <a:rPr lang="nb-NO" sz="1100" dirty="0" smtClean="0"/>
              <a:t>(</a:t>
            </a:r>
            <a:r>
              <a:rPr lang="nb-NO" sz="1200" dirty="0" smtClean="0"/>
              <a:t>Referat </a:t>
            </a:r>
            <a:r>
              <a:rPr lang="nb-NO" sz="1200" dirty="0"/>
              <a:t>kan unntaksvis inneholde informasjon som gjør at det ikke er </a:t>
            </a:r>
            <a:r>
              <a:rPr lang="nb-NO" sz="1200" dirty="0" smtClean="0"/>
              <a:t>hensiktsmessig </a:t>
            </a:r>
            <a:r>
              <a:rPr lang="nb-NO" sz="1200" dirty="0"/>
              <a:t>at de publiseres. Styret har også full rett til å velge tidspunkt for </a:t>
            </a:r>
            <a:r>
              <a:rPr lang="nb-NO" sz="1200" dirty="0" smtClean="0"/>
              <a:t>publisering</a:t>
            </a:r>
            <a:r>
              <a:rPr lang="nb-NO" sz="1200" dirty="0" smtClean="0"/>
              <a:t>)</a:t>
            </a:r>
          </a:p>
          <a:p>
            <a:endParaRPr lang="nb-NO" sz="1200" dirty="0"/>
          </a:p>
          <a:p>
            <a:r>
              <a:rPr lang="nb-NO" sz="1800" dirty="0"/>
              <a:t>Det er sportslig leder og </a:t>
            </a:r>
            <a:r>
              <a:rPr lang="nb-NO" sz="1800" dirty="0" smtClean="0"/>
              <a:t>klubbens styre som har dialog/kontakt </a:t>
            </a:r>
            <a:r>
              <a:rPr lang="nb-NO" sz="1800" dirty="0"/>
              <a:t>NFF </a:t>
            </a:r>
            <a:r>
              <a:rPr lang="nb-NO" sz="1800" dirty="0" smtClean="0"/>
              <a:t>Trøndelag </a:t>
            </a:r>
            <a:r>
              <a:rPr lang="nb-NO" sz="1800" dirty="0"/>
              <a:t>(tjenestevei)</a:t>
            </a:r>
            <a:endParaRPr lang="nb-NO" sz="1800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085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554746" y="673975"/>
            <a:ext cx="7851648" cy="1828800"/>
          </a:xfrm>
        </p:spPr>
        <p:txBody>
          <a:bodyPr/>
          <a:lstStyle/>
          <a:p>
            <a:pPr algn="ctr"/>
            <a:r>
              <a:rPr lang="nb-NO" dirty="0" smtClean="0"/>
              <a:t>Sportsplan</a:t>
            </a:r>
            <a:endParaRPr lang="nb-NO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13</a:t>
            </a:fld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484" y="2963589"/>
            <a:ext cx="449580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73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nb-NO" dirty="0" smtClean="0"/>
              <a:t>Planens intensjon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r>
              <a:rPr lang="nb-NO" sz="1800" dirty="0" smtClean="0"/>
              <a:t>Sportsplan </a:t>
            </a:r>
            <a:r>
              <a:rPr lang="nb-NO" sz="1800" dirty="0"/>
              <a:t>er klubbens styringsverktøy og hjelpemiddel for </a:t>
            </a:r>
            <a:r>
              <a:rPr lang="nb-NO" sz="1800" dirty="0" smtClean="0"/>
              <a:t>trenere, lagledere og spillere</a:t>
            </a:r>
          </a:p>
          <a:p>
            <a:r>
              <a:rPr lang="nb-NO" sz="1800" dirty="0" smtClean="0"/>
              <a:t>Med </a:t>
            </a:r>
            <a:r>
              <a:rPr lang="nb-NO" sz="1800" dirty="0"/>
              <a:t>utgangspunkt i klubbens verdier og målsettinger legger sportsplanen grunnlaget for ”Flest mulig – lengst mulig – best mulig” i et trygt og utviklende miljø for alle. </a:t>
            </a:r>
            <a:endParaRPr lang="nb-NO" sz="1800" dirty="0" smtClean="0"/>
          </a:p>
          <a:p>
            <a:r>
              <a:rPr lang="nb-NO" sz="1800" dirty="0" smtClean="0"/>
              <a:t>Sportsplan </a:t>
            </a:r>
            <a:r>
              <a:rPr lang="nb-NO" sz="1800" dirty="0"/>
              <a:t>er en langsiktig plan for fotballaktiviteten i FK Fosen</a:t>
            </a:r>
            <a:r>
              <a:rPr lang="nb-NO" sz="1800" dirty="0" smtClean="0"/>
              <a:t>. Denne </a:t>
            </a:r>
            <a:r>
              <a:rPr lang="nb-NO" sz="1800" dirty="0"/>
              <a:t>planen skal utvikle klubb og spillere i </a:t>
            </a:r>
            <a:r>
              <a:rPr lang="nb-NO" sz="1800" dirty="0" smtClean="0"/>
              <a:t>samme </a:t>
            </a:r>
            <a:r>
              <a:rPr lang="nb-NO" sz="1800" dirty="0"/>
              <a:t>retning, og være en rød tråd for aktørene i klubben.</a:t>
            </a:r>
          </a:p>
          <a:p>
            <a:r>
              <a:rPr lang="nb-NO" sz="1800" dirty="0"/>
              <a:t>Planen skal være et hjelpemiddel for alle trenere fra aldersbestemt nivå til seniornivå. I tillegg skal den være et dokument for </a:t>
            </a:r>
            <a:r>
              <a:rPr lang="nb-NO" sz="1800" dirty="0" smtClean="0"/>
              <a:t>foreldre og andre aktører  </a:t>
            </a:r>
            <a:r>
              <a:rPr lang="nb-NO" sz="1800" dirty="0" smtClean="0"/>
              <a:t>som </a:t>
            </a:r>
            <a:r>
              <a:rPr lang="nb-NO" sz="1800" dirty="0"/>
              <a:t>er interessert i klubben</a:t>
            </a:r>
            <a:r>
              <a:rPr lang="nb-NO" sz="1800" dirty="0" smtClean="0"/>
              <a:t>.</a:t>
            </a:r>
          </a:p>
          <a:p>
            <a:r>
              <a:rPr lang="nb-NO" sz="1800" dirty="0"/>
              <a:t>Planen skal fortelle hvilke regler og retningslinjer som gjelder ved </a:t>
            </a:r>
            <a:r>
              <a:rPr lang="nb-NO" sz="1800" dirty="0" smtClean="0"/>
              <a:t>ferdighetsutvikling, hospitering, påmelding </a:t>
            </a:r>
            <a:r>
              <a:rPr lang="nb-NO" sz="1800" dirty="0"/>
              <a:t>av lag, turneringsbestemmelser osv.</a:t>
            </a:r>
          </a:p>
          <a:p>
            <a:r>
              <a:rPr lang="nb-NO" sz="1800" dirty="0"/>
              <a:t>FK Fosens styret skal </a:t>
            </a:r>
            <a:r>
              <a:rPr lang="nb-NO" sz="1800" dirty="0" smtClean="0"/>
              <a:t>evaluere </a:t>
            </a:r>
            <a:r>
              <a:rPr lang="nb-NO" sz="1800" dirty="0"/>
              <a:t>og evt. revidere planen hvert år.</a:t>
            </a:r>
          </a:p>
          <a:p>
            <a:endParaRPr lang="nb-NO" sz="20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14</a:t>
            </a:fld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 rot="1929797">
            <a:off x="7142743" y="409527"/>
            <a:ext cx="1368152" cy="830997"/>
          </a:xfrm>
          <a:prstGeom prst="rect">
            <a:avLst/>
          </a:prstGeom>
          <a:gradFill>
            <a:gsLst>
              <a:gs pos="59126">
                <a:srgbClr val="99CAF8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nb-NO" sz="2400" b="1" dirty="0" smtClean="0">
                <a:latin typeface="Bradley Hand ITC" panose="03070402050302030203" pitchFamily="66" charset="0"/>
              </a:rPr>
              <a:t>Klubben er sjef!</a:t>
            </a:r>
            <a:endParaRPr lang="nb-NO" sz="24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6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nb-NO" sz="3200" dirty="0" smtClean="0"/>
              <a:t>Slik setter vi planen ut i livet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89120"/>
          </a:xfrm>
        </p:spPr>
        <p:txBody>
          <a:bodyPr>
            <a:normAutofit/>
          </a:bodyPr>
          <a:lstStyle/>
          <a:p>
            <a:r>
              <a:rPr lang="nb-NO" sz="1800" dirty="0" smtClean="0"/>
              <a:t>Trenerforum</a:t>
            </a:r>
            <a:br>
              <a:rPr lang="nb-NO" sz="1800" dirty="0" smtClean="0"/>
            </a:br>
            <a:r>
              <a:rPr lang="nb-NO" sz="1400" dirty="0" smtClean="0"/>
              <a:t>Det er viktig å </a:t>
            </a:r>
            <a:r>
              <a:rPr lang="nb-NO" sz="1400" dirty="0"/>
              <a:t>ha flere møteplasser og tiltak som går på tvers av både </a:t>
            </a:r>
            <a:r>
              <a:rPr lang="nb-NO" sz="1400" dirty="0" err="1"/>
              <a:t>årstrinn</a:t>
            </a:r>
            <a:r>
              <a:rPr lang="nb-NO" sz="1400" dirty="0"/>
              <a:t>, kjønn og funksjoner. </a:t>
            </a:r>
            <a:r>
              <a:rPr lang="nb-NO" sz="1400" dirty="0" smtClean="0"/>
              <a:t>FK Fosen skal ha jevnlige </a:t>
            </a:r>
            <a:r>
              <a:rPr lang="nb-NO" sz="1400" dirty="0"/>
              <a:t>trenerforum, der du og trenerkollegene dine kan dele erfaringer og lære av hverandre. Slike møteplasser gir også klubben mulighet til å forankre sportsplanen hos dem som legger til rette for aktiviteten – trenerne. Gjennom et trenerforum kan klubben få forankret og skapt en felles forståelse for de verdier, mål og virkemidler klubben arbeider etter</a:t>
            </a:r>
            <a:r>
              <a:rPr lang="nb-NO" sz="1400" dirty="0" smtClean="0"/>
              <a:t>.</a:t>
            </a:r>
            <a:br>
              <a:rPr lang="nb-NO" sz="1400" dirty="0" smtClean="0"/>
            </a:br>
            <a:r>
              <a:rPr lang="nb-NO" sz="1400" dirty="0" smtClean="0"/>
              <a:t>Trenerforum kan enten være et rent teoretisk møte, en felles trening eller en kombinasjon av disse.</a:t>
            </a:r>
            <a:br>
              <a:rPr lang="nb-NO" sz="1400" dirty="0" smtClean="0"/>
            </a:br>
            <a:r>
              <a:rPr lang="nb-NO" sz="1400" dirty="0" smtClean="0"/>
              <a:t>Klubben kan også benytte møtene til å gi praktisk informasjon. </a:t>
            </a:r>
            <a:br>
              <a:rPr lang="nb-NO" sz="1400" dirty="0" smtClean="0"/>
            </a:b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 smtClean="0"/>
              <a:t>Det skal minimum gjennomføres et møte i starten av forsesongen, et møte i forkant av sesongstart og et evalueringsmøte straks etter sesongslutt.</a:t>
            </a:r>
            <a:br>
              <a:rPr lang="nb-NO" sz="1400" dirty="0" smtClean="0"/>
            </a:br>
            <a:endParaRPr lang="nb-NO" sz="1400" dirty="0"/>
          </a:p>
          <a:p>
            <a:r>
              <a:rPr lang="nb-NO" sz="1800" dirty="0" smtClean="0"/>
              <a:t>Foreldremøter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1400" dirty="0" smtClean="0"/>
              <a:t>Alle lagene </a:t>
            </a:r>
            <a:r>
              <a:rPr lang="nb-NO" sz="1400" dirty="0"/>
              <a:t>gjennomfører foreldremøte før hver sesong hvor følgende tema bør være med: 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 smtClean="0"/>
              <a:t>- Klubbens </a:t>
            </a:r>
            <a:r>
              <a:rPr lang="nb-NO" sz="1400" dirty="0"/>
              <a:t>verdisett 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 smtClean="0"/>
              <a:t>- Lagets </a:t>
            </a:r>
            <a:r>
              <a:rPr lang="nb-NO" sz="1400" dirty="0"/>
              <a:t>kjøreregler på og utenfor banen 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 smtClean="0"/>
              <a:t>- Årsplan </a:t>
            </a:r>
            <a:r>
              <a:rPr lang="nb-NO" sz="1400" dirty="0"/>
              <a:t/>
            </a:r>
            <a:br>
              <a:rPr lang="nb-NO" sz="1400" dirty="0"/>
            </a:br>
            <a:r>
              <a:rPr lang="nb-NO" sz="1400" dirty="0" smtClean="0"/>
              <a:t>- Kommunikasjon </a:t>
            </a:r>
            <a:r>
              <a:rPr lang="nb-NO" sz="1400" dirty="0"/>
              <a:t>foreldre &lt;-&gt; klubb 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7119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nb-NO" dirty="0" smtClean="0"/>
              <a:t>Kompetanse og utdanning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283968" y="1633776"/>
            <a:ext cx="4114800" cy="4578558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nb-NO" sz="1900" dirty="0" smtClean="0">
                <a:latin typeface="+mj-lt"/>
              </a:rPr>
              <a:t>FK Fosen:</a:t>
            </a:r>
          </a:p>
          <a:p>
            <a:pPr marL="800100" lvl="1" indent="-342900"/>
            <a:r>
              <a:rPr lang="nb-NO" sz="1900" dirty="0" smtClean="0">
                <a:latin typeface="+mj-lt"/>
              </a:rPr>
              <a:t>Trenere </a:t>
            </a:r>
            <a:r>
              <a:rPr lang="nb-NO" sz="1900" dirty="0">
                <a:latin typeface="+mj-lt"/>
              </a:rPr>
              <a:t>og ledere </a:t>
            </a:r>
            <a:r>
              <a:rPr lang="nb-NO" sz="1900" dirty="0" smtClean="0">
                <a:latin typeface="+mj-lt"/>
              </a:rPr>
              <a:t>bør </a:t>
            </a:r>
            <a:r>
              <a:rPr lang="nb-NO" sz="1900" dirty="0">
                <a:latin typeface="+mj-lt"/>
              </a:rPr>
              <a:t>ta utdannelse. Utdanning gir økt kompetanse og økt kvalitet. Dette gir mulighet for </a:t>
            </a:r>
            <a:r>
              <a:rPr lang="nb-NO" sz="1900" dirty="0" smtClean="0">
                <a:latin typeface="+mj-lt"/>
              </a:rPr>
              <a:t>utvikling.</a:t>
            </a:r>
          </a:p>
          <a:p>
            <a:pPr marL="800100" lvl="1" indent="-342900"/>
            <a:r>
              <a:rPr lang="nb-NO" sz="1900" dirty="0" smtClean="0">
                <a:latin typeface="+mj-lt"/>
              </a:rPr>
              <a:t>Sportslig leder bør ha trenerkvalifikasjoner tilsvarende NFF C-lisens. </a:t>
            </a:r>
          </a:p>
          <a:p>
            <a:pPr marL="800100" lvl="1" indent="-342900"/>
            <a:r>
              <a:rPr lang="nb-NO" sz="1900" dirty="0" smtClean="0">
                <a:latin typeface="+mj-lt"/>
              </a:rPr>
              <a:t>Det </a:t>
            </a:r>
            <a:r>
              <a:rPr lang="nb-NO" sz="1900" dirty="0">
                <a:latin typeface="+mj-lt"/>
              </a:rPr>
              <a:t>er ønskelig at trenere har gjennomført relevant </a:t>
            </a:r>
            <a:r>
              <a:rPr lang="nb-NO" sz="1900" dirty="0" smtClean="0">
                <a:latin typeface="+mj-lt"/>
              </a:rPr>
              <a:t>del-kurs </a:t>
            </a:r>
            <a:r>
              <a:rPr lang="nb-NO" sz="1900" dirty="0">
                <a:latin typeface="+mj-lt"/>
              </a:rPr>
              <a:t>NFF </a:t>
            </a:r>
            <a:r>
              <a:rPr lang="nb-NO" sz="1900" dirty="0" smtClean="0">
                <a:latin typeface="+mj-lt"/>
              </a:rPr>
              <a:t>C-lisens.</a:t>
            </a:r>
          </a:p>
          <a:p>
            <a:pPr marL="800100" lvl="1" indent="-342900"/>
            <a:r>
              <a:rPr lang="nb-NO" sz="1900" dirty="0" smtClean="0">
                <a:latin typeface="+mj-lt"/>
              </a:rPr>
              <a:t>Klubben skal legge til rette C-kurs innen 2 år etter at trenergjerningen er startet</a:t>
            </a:r>
            <a:endParaRPr lang="nb-NO" sz="1900" dirty="0">
              <a:latin typeface="+mj-lt"/>
            </a:endParaRPr>
          </a:p>
          <a:p>
            <a:pPr marL="800100" lvl="1" indent="-342900"/>
            <a:r>
              <a:rPr lang="nb-NO" sz="1900" dirty="0" smtClean="0">
                <a:latin typeface="+mj-lt"/>
              </a:rPr>
              <a:t>Klubben skal utdanne egne klubbdommere.</a:t>
            </a:r>
          </a:p>
          <a:p>
            <a:pPr marL="800100" lvl="1" indent="-342900"/>
            <a:r>
              <a:rPr lang="nb-NO" sz="1900" dirty="0" smtClean="0">
                <a:latin typeface="+mj-lt"/>
              </a:rPr>
              <a:t>Klubben skal bidra til å utdanne rekruttdommere sammen med andre klubber på Fosen.</a:t>
            </a:r>
            <a:endParaRPr lang="nb-NO" sz="1900" dirty="0">
              <a:latin typeface="+mj-lt"/>
            </a:endParaRP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179512" y="1628800"/>
            <a:ext cx="3888432" cy="47275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/>
            </a:lvl1pPr>
            <a:lvl2pPr marL="800100" lvl="1" indent="-34290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/>
            </a:lvl2pPr>
            <a:lvl3pPr indent="-246888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/>
            </a:lvl3pPr>
            <a:lvl4pPr marL="1188720" indent="-210312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/>
            </a:lvl4pPr>
            <a:lvl5pPr marL="1463040" indent="-210312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/>
            </a:lvl5pPr>
            <a:lvl6pPr marL="1737360" indent="-210312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/>
            </a:lvl6pPr>
            <a:lvl7pPr marL="1920240" indent="-182880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baseline="0"/>
            </a:lvl7pPr>
            <a:lvl8pPr marL="2194560" indent="-182880">
              <a:spcBef>
                <a:spcPct val="20000"/>
              </a:spcBef>
              <a:buClr>
                <a:schemeClr val="tx2"/>
              </a:buClr>
              <a:buChar char="•"/>
              <a:defRPr kumimoji="0" sz="1600"/>
            </a:lvl8pPr>
            <a:lvl9pPr marL="2468880" indent="-182880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baseline="0"/>
            </a:lvl9pPr>
          </a:lstStyle>
          <a:p>
            <a:pPr marL="667512" lvl="2" indent="0">
              <a:buNone/>
            </a:pPr>
            <a:r>
              <a:rPr lang="nb-NO" sz="1800" dirty="0" smtClean="0">
                <a:latin typeface="+mj-lt"/>
              </a:rPr>
              <a:t>Norges Fotballforbund:</a:t>
            </a:r>
          </a:p>
          <a:p>
            <a:pPr lvl="2"/>
            <a:r>
              <a:rPr lang="nb-NO" sz="1800" dirty="0" smtClean="0">
                <a:latin typeface="+mj-lt"/>
              </a:rPr>
              <a:t>Trenerkompetanse </a:t>
            </a:r>
            <a:r>
              <a:rPr lang="nb-NO" sz="1800" dirty="0">
                <a:latin typeface="+mj-lt"/>
              </a:rPr>
              <a:t>er et av </a:t>
            </a:r>
            <a:r>
              <a:rPr lang="nb-NO" sz="1800" dirty="0" err="1" smtClean="0">
                <a:latin typeface="+mj-lt"/>
              </a:rPr>
              <a:t>NFFs</a:t>
            </a:r>
            <a:r>
              <a:rPr lang="nb-NO" sz="1800" dirty="0" smtClean="0">
                <a:latin typeface="+mj-lt"/>
              </a:rPr>
              <a:t> </a:t>
            </a:r>
            <a:r>
              <a:rPr lang="nb-NO" sz="1800" dirty="0">
                <a:latin typeface="+mj-lt"/>
              </a:rPr>
              <a:t>viktigste satsingsområder. Dyktige trenere er avgjørende for kvaliteten på aktivitetene. En god trener er både en god leder og har fotballfaglig innsikt. En kvalitetsklubb har satt utdanning av trenere i system</a:t>
            </a:r>
          </a:p>
          <a:p>
            <a:pPr lvl="2"/>
            <a:r>
              <a:rPr lang="nb-NO" sz="1800" dirty="0">
                <a:latin typeface="+mj-lt"/>
              </a:rPr>
              <a:t>Med utdanning menes primært </a:t>
            </a:r>
            <a:r>
              <a:rPr lang="nb-NO" sz="1800" dirty="0" err="1" smtClean="0">
                <a:latin typeface="+mj-lt"/>
              </a:rPr>
              <a:t>NFFs</a:t>
            </a:r>
            <a:r>
              <a:rPr lang="nb-NO" sz="1800" dirty="0" smtClean="0">
                <a:latin typeface="+mj-lt"/>
              </a:rPr>
              <a:t> </a:t>
            </a:r>
            <a:r>
              <a:rPr lang="nb-NO" sz="1800" dirty="0">
                <a:latin typeface="+mj-lt"/>
              </a:rPr>
              <a:t>kursrekke, men også intern-, krets- og sone-tiltak. 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742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Klubbens sportslige ambisjoner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sz="2800" dirty="0" smtClean="0"/>
              <a:t>FK </a:t>
            </a:r>
            <a:r>
              <a:rPr lang="nb-NO" sz="2800" dirty="0"/>
              <a:t>Fosen ønsker å gi et organisert tilbud til alle som vil delta. </a:t>
            </a:r>
            <a:endParaRPr lang="nb-NO" sz="2800" dirty="0" smtClean="0"/>
          </a:p>
          <a:p>
            <a:r>
              <a:rPr lang="nb-NO" sz="2800" dirty="0" smtClean="0"/>
              <a:t>Senior laget skal være et stabilt 5.divisjons lag, med en fremtidig målsetting om opprykk til 4.divisjon.</a:t>
            </a:r>
          </a:p>
          <a:p>
            <a:r>
              <a:rPr lang="nb-NO" dirty="0" smtClean="0"/>
              <a:t>FK Fosen skal straks det er mulig* etablere juniorlag og damelag.</a:t>
            </a:r>
          </a:p>
          <a:p>
            <a:r>
              <a:rPr lang="nb-NO" dirty="0" smtClean="0"/>
              <a:t>Aldersbestemte lag skal primært spille i Fosen-serie. </a:t>
            </a:r>
            <a:r>
              <a:rPr lang="nb-NO" dirty="0" smtClean="0"/>
              <a:t>Differensiering </a:t>
            </a:r>
            <a:r>
              <a:rPr lang="nb-NO" dirty="0" smtClean="0"/>
              <a:t>i forhold til aldersgruppene.</a:t>
            </a:r>
          </a:p>
          <a:p>
            <a:r>
              <a:rPr lang="nb-NO" dirty="0" smtClean="0"/>
              <a:t>Ambisjonsnivået skal justeres i trå med klubbens utvikling.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>
                <a:solidFill>
                  <a:srgbClr val="FF0000"/>
                </a:solidFill>
              </a:rPr>
              <a:t>*</a:t>
            </a:r>
            <a:r>
              <a:rPr lang="nb-NO" sz="1000" dirty="0" smtClean="0">
                <a:solidFill>
                  <a:srgbClr val="FF0000"/>
                </a:solidFill>
              </a:rPr>
              <a:t>Når tilstrekkelig stor spillergruppe.</a:t>
            </a:r>
            <a:endParaRPr lang="nb-NO" sz="1000" dirty="0">
              <a:solidFill>
                <a:srgbClr val="FF0000"/>
              </a:solidFill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14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936103"/>
          </a:xfrm>
        </p:spPr>
        <p:txBody>
          <a:bodyPr>
            <a:noAutofit/>
          </a:bodyPr>
          <a:lstStyle/>
          <a:p>
            <a:pPr lvl="0"/>
            <a:r>
              <a:rPr lang="nb-NO" sz="3200" b="1" dirty="0"/>
              <a:t>Fotballopplæring for aldergruppen </a:t>
            </a:r>
            <a:r>
              <a:rPr lang="nb-NO" sz="3200" b="1" dirty="0" smtClean="0"/>
              <a:t>11-12 </a:t>
            </a:r>
            <a:r>
              <a:rPr lang="nb-NO" sz="3200" b="1" dirty="0"/>
              <a:t>år </a:t>
            </a:r>
            <a:r>
              <a:rPr lang="nb-NO" sz="3200" b="1" dirty="0" smtClean="0"/>
              <a:t>Barnefotball</a:t>
            </a:r>
            <a:endParaRPr lang="nb-NO" sz="44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2"/>
          </p:nvPr>
        </p:nvSpPr>
        <p:spPr>
          <a:xfrm>
            <a:off x="457200" y="1844824"/>
            <a:ext cx="4040188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050" u="sng" dirty="0"/>
              <a:t>Holdninger:</a:t>
            </a:r>
            <a:endParaRPr lang="nb-NO" sz="1050" dirty="0"/>
          </a:p>
          <a:p>
            <a:pPr>
              <a:buFont typeface="Arial" panose="020B0604020202020204" pitchFamily="34" charset="0"/>
              <a:buChar char="•"/>
            </a:pPr>
            <a:r>
              <a:rPr lang="nb-NO" sz="1050" dirty="0" smtClean="0"/>
              <a:t>Punktlighet - Ferdig </a:t>
            </a:r>
            <a:r>
              <a:rPr lang="nb-NO" sz="1050" dirty="0"/>
              <a:t>skiftet, klar til trening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050" dirty="0"/>
              <a:t>K</a:t>
            </a:r>
            <a:r>
              <a:rPr lang="nb-NO" sz="1050" dirty="0" smtClean="0"/>
              <a:t>le </a:t>
            </a:r>
            <a:r>
              <a:rPr lang="nb-NO" sz="1050" dirty="0"/>
              <a:t>deg etter vær og </a:t>
            </a:r>
            <a:r>
              <a:rPr lang="nb-NO" sz="1050" dirty="0" smtClean="0"/>
              <a:t>vind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050" dirty="0"/>
              <a:t>U</a:t>
            </a:r>
            <a:r>
              <a:rPr lang="nb-NO" sz="1050" dirty="0" smtClean="0"/>
              <a:t>tstyret </a:t>
            </a:r>
            <a:r>
              <a:rPr lang="nb-NO" sz="1050" dirty="0"/>
              <a:t>i orden (egen drikkeflaske, leggbeskyttere, treningsklær)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050" dirty="0"/>
              <a:t>H</a:t>
            </a:r>
            <a:r>
              <a:rPr lang="nb-NO" sz="1050" dirty="0" smtClean="0"/>
              <a:t>øre </a:t>
            </a:r>
            <a:r>
              <a:rPr lang="nb-NO" sz="1050" dirty="0"/>
              <a:t>etter </a:t>
            </a:r>
            <a:r>
              <a:rPr lang="nb-NO" sz="1050" dirty="0" smtClean="0"/>
              <a:t>trener. Kom </a:t>
            </a:r>
            <a:r>
              <a:rPr lang="nb-NO" sz="1050" dirty="0"/>
              <a:t>på trening for å trene, ikke for å bli </a:t>
            </a:r>
            <a:r>
              <a:rPr lang="nb-NO" sz="1050" dirty="0" smtClean="0"/>
              <a:t>trent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050" dirty="0" smtClean="0"/>
              <a:t>Bygge </a:t>
            </a:r>
            <a:r>
              <a:rPr lang="nb-NO" sz="1050" dirty="0"/>
              <a:t>lagfølelse og fellesskap : Å stå opp for </a:t>
            </a:r>
            <a:r>
              <a:rPr lang="nb-NO" sz="1050" dirty="0" smtClean="0"/>
              <a:t>hverandre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050" dirty="0" smtClean="0"/>
              <a:t>Varsle trener ved fravær</a:t>
            </a:r>
            <a:endParaRPr lang="nb-NO" sz="1050" dirty="0"/>
          </a:p>
          <a:p>
            <a:pPr marL="0" indent="0">
              <a:buNone/>
            </a:pPr>
            <a:endParaRPr lang="nb-NO" sz="1050" dirty="0"/>
          </a:p>
          <a:p>
            <a:pPr marL="0" indent="0">
              <a:buNone/>
            </a:pPr>
            <a:r>
              <a:rPr lang="nb-NO" sz="1050" u="sng" dirty="0" smtClean="0"/>
              <a:t>Treningsinnhold </a:t>
            </a:r>
            <a:endParaRPr lang="nb-NO" sz="105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b-NO" sz="1050" dirty="0" smtClean="0"/>
              <a:t>oppvarming </a:t>
            </a:r>
            <a:r>
              <a:rPr lang="nb-NO" sz="1050" dirty="0"/>
              <a:t>og trening med ball         </a:t>
            </a:r>
            <a:endParaRPr lang="nb-NO" sz="105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b-NO" sz="1050" dirty="0" smtClean="0"/>
              <a:t>innside- </a:t>
            </a:r>
            <a:r>
              <a:rPr lang="nb-NO" sz="1050" dirty="0"/>
              <a:t>og utsidepasninger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050" dirty="0" smtClean="0"/>
              <a:t>pasninger </a:t>
            </a:r>
            <a:r>
              <a:rPr lang="nb-NO" sz="1050" dirty="0"/>
              <a:t>og </a:t>
            </a:r>
            <a:r>
              <a:rPr lang="nb-NO" sz="1050" dirty="0" smtClean="0"/>
              <a:t>mottak, føring </a:t>
            </a:r>
            <a:r>
              <a:rPr lang="nb-NO" sz="1050" dirty="0"/>
              <a:t>med ball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050" dirty="0" smtClean="0"/>
              <a:t>Skuddtrening, avslutningsferdighet</a:t>
            </a:r>
            <a:endParaRPr lang="nb-NO" sz="1050" dirty="0"/>
          </a:p>
          <a:p>
            <a:pPr>
              <a:buFont typeface="Arial" panose="020B0604020202020204" pitchFamily="34" charset="0"/>
              <a:buChar char="•"/>
            </a:pPr>
            <a:r>
              <a:rPr lang="nb-NO" sz="1050" dirty="0"/>
              <a:t>Teknikkøvelser med ball (</a:t>
            </a:r>
            <a:r>
              <a:rPr lang="nb-NO" sz="1050" dirty="0" err="1"/>
              <a:t>cruyff</a:t>
            </a:r>
            <a:r>
              <a:rPr lang="nb-NO" sz="1050" dirty="0"/>
              <a:t> vending, såle vending, oversteg…</a:t>
            </a:r>
            <a:r>
              <a:rPr lang="nb-NO" sz="1050" dirty="0" err="1"/>
              <a:t>osv</a:t>
            </a:r>
            <a:r>
              <a:rPr lang="nb-NO" sz="105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050" dirty="0"/>
              <a:t>Gradvis overgang til å sette de individuelle ferdighetene inn i relasjoner med medspillere.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050" dirty="0"/>
              <a:t>Starte med å lære spillere </a:t>
            </a:r>
            <a:r>
              <a:rPr lang="nb-NO" sz="1050" dirty="0" smtClean="0"/>
              <a:t>betydningen av viktige begrep: 1a, 2a, 1f, ,2f, </a:t>
            </a:r>
            <a:r>
              <a:rPr lang="nb-NO" sz="1050" dirty="0"/>
              <a:t>mellomrom, bakrom og </a:t>
            </a:r>
            <a:r>
              <a:rPr lang="nb-NO" sz="1050" dirty="0" smtClean="0"/>
              <a:t>offside</a:t>
            </a:r>
            <a:endParaRPr lang="nb-NO" sz="1050" dirty="0"/>
          </a:p>
          <a:p>
            <a:pPr>
              <a:buFont typeface="Arial" panose="020B0604020202020204" pitchFamily="34" charset="0"/>
              <a:buChar char="•"/>
            </a:pPr>
            <a:r>
              <a:rPr lang="nb-NO" sz="1050" dirty="0"/>
              <a:t>unngå venting i øvelser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050" dirty="0"/>
              <a:t>hodespill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050" dirty="0" smtClean="0"/>
              <a:t>Smålagsspill (3v3, 5v5) skal prioriteres da dette øker antall ballberøringer og involveringer</a:t>
            </a:r>
            <a:endParaRPr lang="nb-NO" sz="1050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0506" y="1844824"/>
            <a:ext cx="4041775" cy="45115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sz="1200" u="sng" dirty="0" smtClean="0"/>
              <a:t>Lags- og individuell utvikling</a:t>
            </a:r>
            <a:endParaRPr lang="nb-NO" sz="1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b-NO" sz="1200" dirty="0" smtClean="0"/>
              <a:t>rullering i øvelser og posisjoner på banen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200" dirty="0" smtClean="0"/>
              <a:t>hospitering i samråd med spilleren, foresatte og sportslig leder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200" dirty="0"/>
              <a:t>t</a:t>
            </a:r>
            <a:r>
              <a:rPr lang="nb-NO" sz="1200" dirty="0" smtClean="0"/>
              <a:t>reningsoppmøte kan være avgjørende for om spilleren blir tatt ut til kamp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200" dirty="0" smtClean="0"/>
              <a:t>tilnærmet lik spilletid på </a:t>
            </a:r>
            <a:r>
              <a:rPr lang="nb-NO" sz="1200" dirty="0"/>
              <a:t>alle som er tatt ut til kamp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200" dirty="0" err="1" smtClean="0"/>
              <a:t>NFFs</a:t>
            </a:r>
            <a:r>
              <a:rPr lang="nb-NO" sz="1200" dirty="0" smtClean="0"/>
              <a:t> ferdighetsmerker</a:t>
            </a:r>
          </a:p>
          <a:p>
            <a:pPr marL="0" indent="0">
              <a:buNone/>
            </a:pPr>
            <a:r>
              <a:rPr lang="nb-NO" sz="1200" dirty="0" smtClean="0"/>
              <a:t>         </a:t>
            </a:r>
          </a:p>
          <a:p>
            <a:pPr marL="0" indent="0">
              <a:buNone/>
            </a:pPr>
            <a:r>
              <a:rPr lang="nb-NO" sz="1200" u="sng" dirty="0" smtClean="0"/>
              <a:t>Lagets organisering</a:t>
            </a:r>
            <a:endParaRPr lang="nb-NO" sz="1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b-NO" sz="1200" dirty="0" smtClean="0"/>
              <a:t>Bør være minimum to trenere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200" dirty="0" smtClean="0"/>
              <a:t>Lagleder/oppmann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200" dirty="0"/>
              <a:t>F</a:t>
            </a:r>
            <a:r>
              <a:rPr lang="nb-NO" sz="1200" dirty="0" smtClean="0"/>
              <a:t>oreldrekontakt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200" dirty="0"/>
              <a:t>S</a:t>
            </a:r>
            <a:r>
              <a:rPr lang="nb-NO" sz="1200" dirty="0" smtClean="0"/>
              <a:t>tøtteapparat: så mange foreldre som mulig </a:t>
            </a:r>
          </a:p>
          <a:p>
            <a:pPr marL="0" indent="0">
              <a:buNone/>
            </a:pPr>
            <a:r>
              <a:rPr lang="nb-NO" sz="1200" dirty="0" smtClean="0"/>
              <a:t> </a:t>
            </a:r>
          </a:p>
          <a:p>
            <a:pPr marL="0" indent="0">
              <a:buNone/>
            </a:pPr>
            <a:r>
              <a:rPr lang="nb-NO" sz="1200" u="sng" dirty="0"/>
              <a:t>Treninger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200" dirty="0" smtClean="0"/>
              <a:t>2 treninger à 90 min pr uke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200" dirty="0" smtClean="0"/>
              <a:t>Minst to personer fra lagets organisasjon tilstede på trening, minimum en trener.</a:t>
            </a:r>
          </a:p>
          <a:p>
            <a:pPr>
              <a:buFont typeface="Arial" panose="020B0604020202020204" pitchFamily="34" charset="0"/>
              <a:buChar char="•"/>
            </a:pPr>
            <a:endParaRPr lang="nb-NO" sz="1200" dirty="0"/>
          </a:p>
          <a:p>
            <a:pPr marL="0" indent="0">
              <a:buNone/>
            </a:pPr>
            <a:r>
              <a:rPr lang="nb-NO" sz="1200" u="sng" dirty="0"/>
              <a:t>Serie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200" dirty="0" smtClean="0"/>
              <a:t>11-12 års lag skal spille i </a:t>
            </a:r>
            <a:r>
              <a:rPr lang="nb-NO" sz="1200" dirty="0" err="1" smtClean="0"/>
              <a:t>Fosenserie</a:t>
            </a:r>
            <a:r>
              <a:rPr lang="nb-NO" sz="12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nb-NO" sz="1200" dirty="0"/>
          </a:p>
          <a:p>
            <a:pPr marL="0" indent="0">
              <a:buNone/>
            </a:pPr>
            <a:r>
              <a:rPr lang="nb-NO" sz="1200" u="sng" dirty="0" smtClean="0"/>
              <a:t>Turneringer</a:t>
            </a:r>
            <a:endParaRPr lang="nb-NO" sz="1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b-NO" sz="1200" dirty="0"/>
              <a:t>C</a:t>
            </a:r>
            <a:r>
              <a:rPr lang="nb-NO" sz="1200" dirty="0" smtClean="0"/>
              <a:t>uper/turneringer i nærområdet (Fosen)</a:t>
            </a:r>
            <a:endParaRPr lang="nb-NO" sz="1200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9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996720"/>
          </a:xfrm>
        </p:spPr>
        <p:txBody>
          <a:bodyPr>
            <a:noAutofit/>
          </a:bodyPr>
          <a:lstStyle/>
          <a:p>
            <a:pPr lvl="0"/>
            <a:r>
              <a:rPr lang="nb-NO" sz="3200" b="1" dirty="0"/>
              <a:t>Fotballopplæring for aldergruppen 13-14 år </a:t>
            </a:r>
            <a:r>
              <a:rPr lang="nb-NO" sz="3200" b="1" dirty="0" smtClean="0"/>
              <a:t>Ungdomsfotball</a:t>
            </a:r>
            <a:endParaRPr lang="nb-NO" sz="3600" dirty="0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457200" y="1916832"/>
            <a:ext cx="4040188" cy="44434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sz="1500" u="sng" dirty="0"/>
              <a:t>Holdninger:</a:t>
            </a:r>
            <a:endParaRPr lang="nb-NO" sz="1500" dirty="0"/>
          </a:p>
          <a:p>
            <a:r>
              <a:rPr lang="nb-NO" sz="1500" dirty="0"/>
              <a:t>Punktlighet - Ferdig skiftet, klar til trening</a:t>
            </a:r>
          </a:p>
          <a:p>
            <a:r>
              <a:rPr lang="nb-NO" sz="1500" dirty="0"/>
              <a:t>Kle deg etter vær og vind</a:t>
            </a:r>
          </a:p>
          <a:p>
            <a:r>
              <a:rPr lang="nb-NO" sz="1500" dirty="0"/>
              <a:t>Utstyret i orden (egen drikkeflaske, leggbeskyttere, treningsklær)</a:t>
            </a:r>
          </a:p>
          <a:p>
            <a:r>
              <a:rPr lang="nb-NO" sz="1500" dirty="0"/>
              <a:t>Høre etter trener. Kom på trening for å trene, ikke for å bli trent</a:t>
            </a:r>
          </a:p>
          <a:p>
            <a:r>
              <a:rPr lang="nb-NO" sz="1500" dirty="0"/>
              <a:t>Bygge lagfølelse og fellesskap : Å stå opp for hverandre</a:t>
            </a:r>
          </a:p>
          <a:p>
            <a:r>
              <a:rPr lang="nb-NO" sz="1500" dirty="0"/>
              <a:t>Gi beskjed til trener ved fravær</a:t>
            </a:r>
          </a:p>
          <a:p>
            <a:pPr marL="0" indent="0">
              <a:buNone/>
            </a:pPr>
            <a:endParaRPr lang="nb-NO" sz="1500" dirty="0"/>
          </a:p>
          <a:p>
            <a:pPr marL="0" indent="0">
              <a:buNone/>
            </a:pPr>
            <a:r>
              <a:rPr lang="nb-NO" sz="1500" u="sng" dirty="0"/>
              <a:t>Treningsinnhold</a:t>
            </a:r>
            <a:endParaRPr lang="nb-NO" sz="1500" dirty="0"/>
          </a:p>
          <a:p>
            <a:r>
              <a:rPr lang="nb-NO" sz="1500" dirty="0" smtClean="0"/>
              <a:t>Oppvarming </a:t>
            </a:r>
            <a:r>
              <a:rPr lang="nb-NO" sz="1500" dirty="0"/>
              <a:t>og trening med </a:t>
            </a:r>
            <a:r>
              <a:rPr lang="nb-NO" sz="1500" dirty="0" smtClean="0"/>
              <a:t>ball</a:t>
            </a:r>
          </a:p>
          <a:p>
            <a:r>
              <a:rPr lang="nb-NO" sz="1500" dirty="0"/>
              <a:t>Teknikkøvelser med ball (</a:t>
            </a:r>
            <a:r>
              <a:rPr lang="nb-NO" sz="1500" dirty="0" err="1"/>
              <a:t>cruyff</a:t>
            </a:r>
            <a:r>
              <a:rPr lang="nb-NO" sz="1500" dirty="0"/>
              <a:t> vending, såle vending, oversteg…</a:t>
            </a:r>
            <a:r>
              <a:rPr lang="nb-NO" sz="1500" dirty="0" err="1"/>
              <a:t>osv</a:t>
            </a:r>
            <a:r>
              <a:rPr lang="nb-NO" sz="1500" dirty="0" smtClean="0"/>
              <a:t>) </a:t>
            </a:r>
            <a:endParaRPr lang="nb-NO" sz="1500" dirty="0"/>
          </a:p>
          <a:p>
            <a:r>
              <a:rPr lang="nb-NO" sz="1500" dirty="0" smtClean="0"/>
              <a:t>Utvikle </a:t>
            </a:r>
            <a:r>
              <a:rPr lang="nb-NO" sz="1500" dirty="0"/>
              <a:t>fotballforståelsen       </a:t>
            </a:r>
          </a:p>
          <a:p>
            <a:r>
              <a:rPr lang="nb-NO" sz="1500" dirty="0" smtClean="0"/>
              <a:t>Vektlegg tempo</a:t>
            </a:r>
            <a:endParaRPr lang="nb-NO" sz="1500" dirty="0"/>
          </a:p>
          <a:p>
            <a:r>
              <a:rPr lang="nb-NO" sz="1500" dirty="0" smtClean="0"/>
              <a:t>Innleggs teknikk </a:t>
            </a:r>
            <a:r>
              <a:rPr lang="nb-NO" sz="1500" dirty="0"/>
              <a:t>- høyre og venstre</a:t>
            </a:r>
          </a:p>
          <a:p>
            <a:r>
              <a:rPr lang="nb-NO" sz="1500" dirty="0"/>
              <a:t>B</a:t>
            </a:r>
            <a:r>
              <a:rPr lang="nb-NO" sz="1500" dirty="0" smtClean="0"/>
              <a:t>evegelse </a:t>
            </a:r>
            <a:r>
              <a:rPr lang="nb-NO" sz="1500" dirty="0"/>
              <a:t>uten ball- overlapp og løp i rom</a:t>
            </a:r>
          </a:p>
          <a:p>
            <a:r>
              <a:rPr lang="nb-NO" sz="1500" dirty="0" smtClean="0"/>
              <a:t>Lære </a:t>
            </a:r>
            <a:r>
              <a:rPr lang="nb-NO" sz="1500" dirty="0"/>
              <a:t>spillere betydningen av viktige begrep: 1a, 2a, 1f, </a:t>
            </a:r>
            <a:r>
              <a:rPr lang="nb-NO" sz="1500" dirty="0" smtClean="0"/>
              <a:t>2f</a:t>
            </a:r>
            <a:r>
              <a:rPr lang="nb-NO" sz="1500" dirty="0"/>
              <a:t>, mellomrom, bakrom og </a:t>
            </a:r>
            <a:r>
              <a:rPr lang="nb-NO" sz="1500" dirty="0" smtClean="0"/>
              <a:t>offside.</a:t>
            </a:r>
          </a:p>
          <a:p>
            <a:r>
              <a:rPr lang="nb-NO" sz="1500" dirty="0" smtClean="0"/>
              <a:t>Press </a:t>
            </a:r>
            <a:r>
              <a:rPr lang="nb-NO" sz="1500" dirty="0"/>
              <a:t>og taklinger</a:t>
            </a:r>
          </a:p>
          <a:p>
            <a:pPr marL="0" indent="0">
              <a:buNone/>
            </a:pPr>
            <a:endParaRPr lang="nb-NO" sz="1200" dirty="0"/>
          </a:p>
          <a:p>
            <a:endParaRPr lang="nb-NO" sz="1200" dirty="0"/>
          </a:p>
          <a:p>
            <a:pPr marL="0" indent="0">
              <a:buNone/>
            </a:pPr>
            <a:r>
              <a:rPr lang="nb-NO" sz="1200" dirty="0"/>
              <a:t> 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4395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sz="1300" u="sng" dirty="0" smtClean="0"/>
              <a:t>Lags- og individuell utvikling</a:t>
            </a:r>
            <a:endParaRPr lang="nb-NO" sz="1300" dirty="0" smtClean="0"/>
          </a:p>
          <a:p>
            <a:r>
              <a:rPr lang="nb-NO" sz="1300" dirty="0"/>
              <a:t>R</a:t>
            </a:r>
            <a:r>
              <a:rPr lang="nb-NO" sz="1300" dirty="0" smtClean="0"/>
              <a:t>ullering i øvelser og posisjoner på banen</a:t>
            </a:r>
          </a:p>
          <a:p>
            <a:r>
              <a:rPr lang="nb-NO" sz="1300" dirty="0"/>
              <a:t>F</a:t>
            </a:r>
            <a:r>
              <a:rPr lang="nb-NO" sz="1300" dirty="0" smtClean="0"/>
              <a:t>orsterke spillernes individuelle ferdigheter</a:t>
            </a:r>
          </a:p>
          <a:p>
            <a:r>
              <a:rPr lang="nb-NO" sz="1300" dirty="0"/>
              <a:t>H</a:t>
            </a:r>
            <a:r>
              <a:rPr lang="nb-NO" sz="1300" dirty="0" smtClean="0"/>
              <a:t>ospitering i samråd med spilleren, foresatte og trenere </a:t>
            </a:r>
          </a:p>
          <a:p>
            <a:r>
              <a:rPr lang="nb-NO" sz="1300" dirty="0"/>
              <a:t>S</a:t>
            </a:r>
            <a:r>
              <a:rPr lang="nb-NO" sz="1300" dirty="0" smtClean="0"/>
              <a:t>pilletid etter treningstid og innsats</a:t>
            </a:r>
          </a:p>
          <a:p>
            <a:r>
              <a:rPr lang="nb-NO" sz="1300" dirty="0" err="1" smtClean="0"/>
              <a:t>NFFs</a:t>
            </a:r>
            <a:r>
              <a:rPr lang="nb-NO" sz="1300" dirty="0" smtClean="0"/>
              <a:t> ferdighetsmerker</a:t>
            </a:r>
          </a:p>
          <a:p>
            <a:pPr marL="0" indent="0">
              <a:buNone/>
            </a:pPr>
            <a:r>
              <a:rPr lang="nb-NO" sz="1300" dirty="0" smtClean="0"/>
              <a:t> </a:t>
            </a:r>
          </a:p>
          <a:p>
            <a:pPr marL="0" indent="0">
              <a:buNone/>
            </a:pPr>
            <a:r>
              <a:rPr lang="nb-NO" sz="1300" u="sng" dirty="0"/>
              <a:t>Lagets organisering</a:t>
            </a:r>
            <a:endParaRPr lang="nb-NO" sz="1300" dirty="0"/>
          </a:p>
          <a:p>
            <a:r>
              <a:rPr lang="nb-NO" sz="1300" dirty="0"/>
              <a:t>Bør være minimum to trenere</a:t>
            </a:r>
          </a:p>
          <a:p>
            <a:r>
              <a:rPr lang="nb-NO" sz="1300" dirty="0" smtClean="0"/>
              <a:t>Lagleder/oppmann</a:t>
            </a:r>
            <a:endParaRPr lang="nb-NO" sz="1300" dirty="0"/>
          </a:p>
          <a:p>
            <a:r>
              <a:rPr lang="nb-NO" sz="1300" dirty="0"/>
              <a:t>Foreldrekontakt</a:t>
            </a:r>
          </a:p>
          <a:p>
            <a:r>
              <a:rPr lang="nb-NO" sz="1300" dirty="0"/>
              <a:t>Støtteapparat: så mange foreldre som mulig </a:t>
            </a:r>
          </a:p>
          <a:p>
            <a:pPr>
              <a:buFont typeface="Arial" panose="020B0604020202020204" pitchFamily="34" charset="0"/>
              <a:buChar char="•"/>
            </a:pPr>
            <a:endParaRPr lang="nb-NO" sz="1300" dirty="0"/>
          </a:p>
          <a:p>
            <a:pPr marL="0" indent="0">
              <a:buNone/>
            </a:pPr>
            <a:r>
              <a:rPr lang="nb-NO" sz="1300" u="sng" dirty="0"/>
              <a:t>Treninger</a:t>
            </a:r>
          </a:p>
          <a:p>
            <a:r>
              <a:rPr lang="nb-NO" sz="1300" dirty="0"/>
              <a:t>2-3 treninger à 90 min pr uke</a:t>
            </a:r>
          </a:p>
          <a:p>
            <a:r>
              <a:rPr lang="nb-NO" sz="1300" dirty="0"/>
              <a:t>Minst to personer fra lagets organisasjon tilstede på trening, minimum en trener.</a:t>
            </a:r>
          </a:p>
          <a:p>
            <a:pPr marL="0" indent="0">
              <a:buNone/>
            </a:pPr>
            <a:r>
              <a:rPr lang="nb-NO" sz="1300" u="sng" dirty="0"/>
              <a:t>Serie</a:t>
            </a:r>
          </a:p>
          <a:p>
            <a:r>
              <a:rPr lang="nb-NO" sz="1300" dirty="0" smtClean="0"/>
              <a:t>Trener/lagleder, i samråd </a:t>
            </a:r>
            <a:r>
              <a:rPr lang="nb-NO" sz="1300" dirty="0"/>
              <a:t>med sportslig </a:t>
            </a:r>
            <a:r>
              <a:rPr lang="nb-NO" sz="1300" dirty="0" smtClean="0"/>
              <a:t>leder, vurderer hvilken </a:t>
            </a:r>
            <a:r>
              <a:rPr lang="nb-NO" sz="1300" dirty="0"/>
              <a:t>serie som er </a:t>
            </a:r>
            <a:r>
              <a:rPr lang="nb-NO" sz="1300" dirty="0" smtClean="0"/>
              <a:t>aktuell</a:t>
            </a:r>
          </a:p>
          <a:p>
            <a:endParaRPr lang="nb-NO" sz="1300" dirty="0"/>
          </a:p>
          <a:p>
            <a:pPr marL="0" indent="0">
              <a:buNone/>
            </a:pPr>
            <a:r>
              <a:rPr lang="nb-NO" sz="1300" u="sng" dirty="0" smtClean="0"/>
              <a:t>Turneringer</a:t>
            </a:r>
            <a:endParaRPr lang="nb-NO" sz="1300" dirty="0" smtClean="0"/>
          </a:p>
          <a:p>
            <a:r>
              <a:rPr lang="nb-NO" sz="1300" dirty="0" smtClean="0"/>
              <a:t>Cuper/turneringer </a:t>
            </a:r>
            <a:r>
              <a:rPr lang="nb-NO" sz="1300" dirty="0"/>
              <a:t>i nærområdet (Fosen</a:t>
            </a:r>
            <a:r>
              <a:rPr lang="nb-NO" sz="1300" dirty="0" smtClean="0"/>
              <a:t>)</a:t>
            </a:r>
            <a:endParaRPr lang="nb-NO" sz="1300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35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Forord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5564"/>
            <a:ext cx="8229600" cy="37676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sz="1800" dirty="0" smtClean="0"/>
              <a:t>FK Fosen var ved oppstart i 1989 en ren satsningsklubb for seniorspillere. Mye har skjedd på 26 år. I dag organiserer FK Fosen alle </a:t>
            </a:r>
            <a:r>
              <a:rPr lang="nb-NO" sz="1800" dirty="0" smtClean="0"/>
              <a:t>fotballspillere </a:t>
            </a:r>
            <a:r>
              <a:rPr lang="nb-NO" sz="1800" dirty="0" smtClean="0"/>
              <a:t>over 11 år i Bjugn Kommune. </a:t>
            </a:r>
          </a:p>
          <a:p>
            <a:pPr marL="0" indent="0">
              <a:buNone/>
            </a:pPr>
            <a:r>
              <a:rPr lang="nb-NO" sz="1800" dirty="0" smtClean="0"/>
              <a:t>Klubben har jobbet med en sportsplan i flere år, og nå er den her. </a:t>
            </a:r>
          </a:p>
          <a:p>
            <a:pPr marL="0" indent="0">
              <a:buNone/>
            </a:pPr>
            <a:r>
              <a:rPr lang="nb-NO" sz="1800" dirty="0" smtClean="0"/>
              <a:t>Underveis </a:t>
            </a:r>
            <a:r>
              <a:rPr lang="nb-NO" sz="1800" dirty="0" smtClean="0"/>
              <a:t>har </a:t>
            </a:r>
            <a:r>
              <a:rPr lang="nb-NO" sz="1800" dirty="0" smtClean="0"/>
              <a:t>vi sett at klubben har behov for to planer. En Klubbplan som omhandler klubbens mange </a:t>
            </a:r>
            <a:r>
              <a:rPr lang="nb-NO" sz="1800" dirty="0" smtClean="0"/>
              <a:t>oppgaver</a:t>
            </a:r>
            <a:r>
              <a:rPr lang="nb-NO" sz="1800" dirty="0"/>
              <a:t> </a:t>
            </a:r>
            <a:r>
              <a:rPr lang="nb-NO" sz="1800" dirty="0" smtClean="0"/>
              <a:t>(administrasjon, kontakt med krets, mm) og </a:t>
            </a:r>
            <a:r>
              <a:rPr lang="nb-NO" sz="1800" dirty="0" smtClean="0"/>
              <a:t>en Sportsplan som tar for seg det rent sportslige. </a:t>
            </a:r>
          </a:p>
          <a:p>
            <a:pPr marL="0" indent="0">
              <a:buNone/>
            </a:pPr>
            <a:r>
              <a:rPr lang="nb-NO" sz="1800" dirty="0" smtClean="0"/>
              <a:t>Klubbplanen skal videreutvikles. Klubbplan beskriver områder som visjon og grunnverdier. Den gir et grovt overblikk på organisasjon, ansvarsfordeling og overordnede retningslinjer, samt klubbens </a:t>
            </a:r>
            <a:r>
              <a:rPr lang="nb-NO" sz="1800" dirty="0" smtClean="0"/>
              <a:t>identitet, verdier</a:t>
            </a:r>
            <a:r>
              <a:rPr lang="nb-NO" sz="1800" dirty="0" smtClean="0"/>
              <a:t>, </a:t>
            </a:r>
            <a:r>
              <a:rPr lang="nb-NO" sz="1800" dirty="0"/>
              <a:t>anlegg, </a:t>
            </a:r>
            <a:r>
              <a:rPr lang="nb-NO" sz="1800" dirty="0" smtClean="0"/>
              <a:t>etc. </a:t>
            </a:r>
            <a:r>
              <a:rPr lang="nb-NO" sz="1800" dirty="0"/>
              <a:t>Klubbplan, slik den fremstår i dag, er laget først og fremst for å i vareta elementer vi har plukket BORT fra Sportsplan, samt å gi Sportsplan en forankring.</a:t>
            </a:r>
          </a:p>
          <a:p>
            <a:pPr marL="0" indent="0">
              <a:buNone/>
            </a:pPr>
            <a:endParaRPr lang="nb-NO" sz="1800" dirty="0" smtClean="0"/>
          </a:p>
          <a:p>
            <a:pPr marL="0" indent="0">
              <a:buNone/>
            </a:pPr>
            <a:r>
              <a:rPr lang="nb-NO" sz="1800" dirty="0" smtClean="0"/>
              <a:t>Styret i FK Fosen håper Sportsplan blir godt tatt i mot, og at den vil hjelpe oss til å utvikle FK Fosen videre.</a:t>
            </a:r>
            <a:endParaRPr lang="nb-NO" sz="18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2</a:t>
            </a:fld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959024" y="5589240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Botngård 10.desember 2015</a:t>
            </a:r>
          </a:p>
          <a:p>
            <a:pPr algn="ctr"/>
            <a:r>
              <a:rPr lang="nb-NO" sz="1600" dirty="0" smtClean="0"/>
              <a:t>Marius Ulleberg, styreleder, FK Fosen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0419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576" y="680658"/>
            <a:ext cx="8229600" cy="996720"/>
          </a:xfrm>
        </p:spPr>
        <p:txBody>
          <a:bodyPr>
            <a:noAutofit/>
          </a:bodyPr>
          <a:lstStyle/>
          <a:p>
            <a:pPr lvl="0"/>
            <a:r>
              <a:rPr lang="nb-NO" sz="3200" b="1" dirty="0"/>
              <a:t>Fotballopplæring for aldergruppen </a:t>
            </a:r>
            <a:r>
              <a:rPr lang="nb-NO" sz="3200" b="1" dirty="0" smtClean="0"/>
              <a:t>15-17 </a:t>
            </a:r>
            <a:r>
              <a:rPr lang="nb-NO" sz="3200" b="1" dirty="0"/>
              <a:t>år </a:t>
            </a:r>
            <a:r>
              <a:rPr lang="nb-NO" sz="3200" b="1" dirty="0" smtClean="0"/>
              <a:t>Ungdomsfotball</a:t>
            </a:r>
            <a:endParaRPr lang="nb-NO" sz="3200" dirty="0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457200" y="1844824"/>
            <a:ext cx="4042792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200" u="sng" dirty="0" smtClean="0"/>
              <a:t>Holdninger</a:t>
            </a:r>
            <a:r>
              <a:rPr lang="nb-NO" sz="1200" u="sng" dirty="0"/>
              <a:t>:</a:t>
            </a:r>
            <a:endParaRPr lang="nb-NO" sz="1200" dirty="0"/>
          </a:p>
          <a:p>
            <a:r>
              <a:rPr lang="nb-NO" sz="1200" dirty="0"/>
              <a:t>Punktlighet - Ferdig skiftet, klar til trening</a:t>
            </a:r>
          </a:p>
          <a:p>
            <a:r>
              <a:rPr lang="nb-NO" sz="1200" dirty="0"/>
              <a:t>Kle deg etter vær og vind</a:t>
            </a:r>
          </a:p>
          <a:p>
            <a:r>
              <a:rPr lang="nb-NO" sz="1200" dirty="0"/>
              <a:t>Utstyret i orden (egen drikkeflaske, leggbeskyttere, treningsklær)</a:t>
            </a:r>
          </a:p>
          <a:p>
            <a:r>
              <a:rPr lang="nb-NO" sz="1200" dirty="0"/>
              <a:t>Høre etter trener. Kom på trening for å trene, ikke for å bli trent</a:t>
            </a:r>
          </a:p>
          <a:p>
            <a:r>
              <a:rPr lang="nb-NO" sz="1200" dirty="0"/>
              <a:t>Bygge lagfølelse og fellesskap : Å stå opp for hverandre</a:t>
            </a:r>
          </a:p>
          <a:p>
            <a:r>
              <a:rPr lang="nb-NO" sz="1200" dirty="0"/>
              <a:t>Gi beskjed til trener ved fravær</a:t>
            </a:r>
          </a:p>
          <a:p>
            <a:pPr marL="0" indent="0">
              <a:buNone/>
            </a:pPr>
            <a:r>
              <a:rPr lang="nb-NO" sz="1200" dirty="0"/>
              <a:t> </a:t>
            </a:r>
            <a:r>
              <a:rPr lang="nb-NO" sz="1200" dirty="0" smtClean="0"/>
              <a:t>    </a:t>
            </a:r>
          </a:p>
          <a:p>
            <a:pPr marL="0" indent="0">
              <a:buNone/>
            </a:pPr>
            <a:r>
              <a:rPr lang="nb-NO" sz="1200" u="sng" dirty="0" smtClean="0"/>
              <a:t> </a:t>
            </a:r>
            <a:r>
              <a:rPr lang="nb-NO" sz="1200" u="sng" dirty="0"/>
              <a:t>Treningsinnhold</a:t>
            </a:r>
            <a:endParaRPr lang="nb-NO" sz="1200" dirty="0"/>
          </a:p>
          <a:p>
            <a:r>
              <a:rPr lang="nb-NO" sz="1200" dirty="0"/>
              <a:t>Oppvarming og trening med ball</a:t>
            </a:r>
          </a:p>
          <a:p>
            <a:r>
              <a:rPr lang="nb-NO" sz="1200" dirty="0"/>
              <a:t>Teknikkøvelser med ball (</a:t>
            </a:r>
            <a:r>
              <a:rPr lang="nb-NO" sz="1200" dirty="0" err="1"/>
              <a:t>cruyff</a:t>
            </a:r>
            <a:r>
              <a:rPr lang="nb-NO" sz="1200" dirty="0"/>
              <a:t> vending, såle vending, oversteg…</a:t>
            </a:r>
            <a:r>
              <a:rPr lang="nb-NO" sz="1200" dirty="0" err="1"/>
              <a:t>osv</a:t>
            </a:r>
            <a:r>
              <a:rPr lang="nb-NO" sz="1200" dirty="0"/>
              <a:t>) </a:t>
            </a:r>
          </a:p>
          <a:p>
            <a:r>
              <a:rPr lang="nb-NO" sz="1200" dirty="0"/>
              <a:t>Utvikle fotballforståelsen       </a:t>
            </a:r>
          </a:p>
          <a:p>
            <a:r>
              <a:rPr lang="nb-NO" sz="1200" dirty="0"/>
              <a:t>Vektlegg tempo</a:t>
            </a:r>
          </a:p>
          <a:p>
            <a:r>
              <a:rPr lang="nb-NO" sz="1200" dirty="0"/>
              <a:t>Innleggs teknikk - høyre og venstre</a:t>
            </a:r>
          </a:p>
          <a:p>
            <a:r>
              <a:rPr lang="nb-NO" sz="1200" dirty="0"/>
              <a:t>Bevegelse uten ball- overlapp og løp i rom</a:t>
            </a:r>
          </a:p>
          <a:p>
            <a:r>
              <a:rPr lang="nb-NO" sz="1200" dirty="0"/>
              <a:t>Lære spillere betydningen av viktige begrep: 1a, 2a, 1f, 2f, mellomrom, bakrom og offside.</a:t>
            </a:r>
          </a:p>
          <a:p>
            <a:r>
              <a:rPr lang="nb-NO" sz="1200" dirty="0"/>
              <a:t>Press og taklinger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2328" y="1844824"/>
            <a:ext cx="4041775" cy="45115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sz="1200" u="sng" dirty="0"/>
              <a:t>Lags- og individuell utvikling</a:t>
            </a:r>
            <a:endParaRPr lang="nb-NO" sz="1200" dirty="0"/>
          </a:p>
          <a:p>
            <a:r>
              <a:rPr lang="nb-NO" sz="1200" dirty="0" smtClean="0"/>
              <a:t>forsterke </a:t>
            </a:r>
            <a:r>
              <a:rPr lang="nb-NO" sz="1200" dirty="0"/>
              <a:t>spillernes individuelle ferdigheter</a:t>
            </a:r>
          </a:p>
          <a:p>
            <a:r>
              <a:rPr lang="nb-NO" sz="1200" dirty="0" smtClean="0"/>
              <a:t>hospitering </a:t>
            </a:r>
            <a:r>
              <a:rPr lang="nb-NO" sz="1200" dirty="0"/>
              <a:t>i samråd med spilleren, foresatte og trenere </a:t>
            </a:r>
          </a:p>
          <a:p>
            <a:r>
              <a:rPr lang="nb-NO" sz="1200" dirty="0" smtClean="0"/>
              <a:t>spilletid </a:t>
            </a:r>
            <a:r>
              <a:rPr lang="nb-NO" sz="1200" dirty="0"/>
              <a:t>etter treningstid, innsats og ferdigheter</a:t>
            </a:r>
          </a:p>
          <a:p>
            <a:r>
              <a:rPr lang="nb-NO" sz="1200" dirty="0" err="1" smtClean="0"/>
              <a:t>NFFs</a:t>
            </a:r>
            <a:r>
              <a:rPr lang="nb-NO" sz="1200" dirty="0" smtClean="0"/>
              <a:t> </a:t>
            </a:r>
            <a:r>
              <a:rPr lang="nb-NO" sz="1200" dirty="0"/>
              <a:t>ferdighetsmerker</a:t>
            </a:r>
          </a:p>
          <a:p>
            <a:pPr marL="0" indent="0">
              <a:buNone/>
            </a:pPr>
            <a:r>
              <a:rPr lang="nb-NO" sz="1200" dirty="0"/>
              <a:t>     </a:t>
            </a:r>
          </a:p>
          <a:p>
            <a:pPr marL="0" indent="0">
              <a:buNone/>
            </a:pPr>
            <a:r>
              <a:rPr lang="nb-NO" sz="1200" u="sng" dirty="0"/>
              <a:t>Lagets organisering</a:t>
            </a:r>
            <a:endParaRPr lang="nb-NO" sz="1200" dirty="0"/>
          </a:p>
          <a:p>
            <a:r>
              <a:rPr lang="nb-NO" sz="1200" dirty="0"/>
              <a:t>Bør være minimum to trenere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200" dirty="0"/>
              <a:t>Lagleder/oppmann</a:t>
            </a:r>
          </a:p>
          <a:p>
            <a:r>
              <a:rPr lang="nb-NO" sz="1200" dirty="0" smtClean="0"/>
              <a:t>Foreldrekontakt</a:t>
            </a:r>
            <a:endParaRPr lang="nb-NO" sz="1200" dirty="0"/>
          </a:p>
          <a:p>
            <a:r>
              <a:rPr lang="nb-NO" sz="1200" dirty="0"/>
              <a:t>Støtteapparat: så mange foreldre som mulig </a:t>
            </a:r>
          </a:p>
          <a:p>
            <a:pPr>
              <a:buFont typeface="Arial" panose="020B0604020202020204" pitchFamily="34" charset="0"/>
              <a:buChar char="•"/>
            </a:pPr>
            <a:endParaRPr lang="nb-NO" sz="1200" dirty="0"/>
          </a:p>
          <a:p>
            <a:pPr marL="0" indent="0">
              <a:buNone/>
            </a:pPr>
            <a:r>
              <a:rPr lang="nb-NO" sz="1200" u="sng" dirty="0"/>
              <a:t>Treninger</a:t>
            </a:r>
          </a:p>
          <a:p>
            <a:r>
              <a:rPr lang="nb-NO" sz="1200" dirty="0"/>
              <a:t>2-3 treninger à 90 min pr uke</a:t>
            </a:r>
          </a:p>
          <a:p>
            <a:r>
              <a:rPr lang="nb-NO" sz="1200" dirty="0"/>
              <a:t>Minst to personer fra lagets organisasjon tilstede på trening, minimum en trener.</a:t>
            </a:r>
          </a:p>
          <a:p>
            <a:pPr marL="0" indent="0">
              <a:buNone/>
            </a:pPr>
            <a:r>
              <a:rPr lang="nb-NO" sz="1200" u="sng" dirty="0"/>
              <a:t>Serie</a:t>
            </a:r>
          </a:p>
          <a:p>
            <a:r>
              <a:rPr lang="nb-NO" sz="1200" dirty="0"/>
              <a:t>Trener/lagleder, i samråd med sportslig leder, vurderer hvilken serie som er aktuell</a:t>
            </a:r>
          </a:p>
          <a:p>
            <a:pPr>
              <a:buFont typeface="Arial" panose="020B0604020202020204" pitchFamily="34" charset="0"/>
              <a:buChar char="•"/>
            </a:pPr>
            <a:endParaRPr lang="nb-NO" sz="1200" dirty="0"/>
          </a:p>
          <a:p>
            <a:pPr marL="0" indent="0">
              <a:buNone/>
            </a:pPr>
            <a:r>
              <a:rPr lang="nb-NO" sz="1200" u="sng" dirty="0"/>
              <a:t>Turneringer</a:t>
            </a:r>
            <a:endParaRPr lang="nb-NO" sz="1200" dirty="0"/>
          </a:p>
          <a:p>
            <a:r>
              <a:rPr lang="nb-NO" sz="1200" dirty="0"/>
              <a:t>Cuper/turneringer i nærområdet (Fosen</a:t>
            </a:r>
            <a:r>
              <a:rPr lang="nb-NO" sz="1200" dirty="0" smtClean="0"/>
              <a:t>)</a:t>
            </a:r>
            <a:endParaRPr lang="nb-NO" sz="1200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799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229600" cy="564672"/>
          </a:xfrm>
        </p:spPr>
        <p:txBody>
          <a:bodyPr>
            <a:normAutofit/>
          </a:bodyPr>
          <a:lstStyle/>
          <a:p>
            <a:pPr lvl="0"/>
            <a:r>
              <a:rPr lang="nb-NO" sz="3200" b="1" dirty="0"/>
              <a:t>Fotballopplæring for junior-/</a:t>
            </a:r>
            <a:r>
              <a:rPr lang="nb-NO" sz="3200" b="1" dirty="0" smtClean="0"/>
              <a:t>seniorlag</a:t>
            </a:r>
            <a:endParaRPr lang="nb-NO" sz="3200" dirty="0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457200" y="1412776"/>
            <a:ext cx="4040188" cy="4947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400" u="sng" dirty="0"/>
              <a:t>Holdninger:</a:t>
            </a:r>
            <a:endParaRPr lang="nb-NO" sz="1400" dirty="0"/>
          </a:p>
          <a:p>
            <a:r>
              <a:rPr lang="nb-NO" sz="1400" dirty="0"/>
              <a:t>P</a:t>
            </a:r>
            <a:r>
              <a:rPr lang="nb-NO" sz="1400" dirty="0" smtClean="0"/>
              <a:t>unktlighet </a:t>
            </a:r>
            <a:r>
              <a:rPr lang="nb-NO" sz="1400" dirty="0"/>
              <a:t>- ferdig skiftet, klar til trening</a:t>
            </a:r>
          </a:p>
          <a:p>
            <a:r>
              <a:rPr lang="nb-NO" sz="1400" dirty="0"/>
              <a:t>U</a:t>
            </a:r>
            <a:r>
              <a:rPr lang="nb-NO" sz="1400" dirty="0" smtClean="0"/>
              <a:t>tstyret </a:t>
            </a:r>
            <a:r>
              <a:rPr lang="nb-NO" sz="1400" dirty="0"/>
              <a:t>i orden (egen drikkeflaske, leggbeskyttere, treningsklær)</a:t>
            </a:r>
          </a:p>
          <a:p>
            <a:r>
              <a:rPr lang="nb-NO" sz="1400" dirty="0"/>
              <a:t>K</a:t>
            </a:r>
            <a:r>
              <a:rPr lang="nb-NO" sz="1400" dirty="0" smtClean="0"/>
              <a:t>om </a:t>
            </a:r>
            <a:r>
              <a:rPr lang="nb-NO" sz="1400" dirty="0"/>
              <a:t>på trening for å trene, ikke for å bli trent</a:t>
            </a:r>
          </a:p>
          <a:p>
            <a:r>
              <a:rPr lang="nb-NO" sz="1400" dirty="0"/>
              <a:t>B</a:t>
            </a:r>
            <a:r>
              <a:rPr lang="nb-NO" sz="1400" dirty="0" smtClean="0"/>
              <a:t>ygge </a:t>
            </a:r>
            <a:r>
              <a:rPr lang="nb-NO" sz="1400" dirty="0"/>
              <a:t>lagfølelse og </a:t>
            </a:r>
            <a:r>
              <a:rPr lang="nb-NO" sz="1400" dirty="0" smtClean="0"/>
              <a:t>fellesskap. Stå </a:t>
            </a:r>
            <a:r>
              <a:rPr lang="nb-NO" sz="1400" dirty="0"/>
              <a:t>opp for hverandre</a:t>
            </a:r>
          </a:p>
          <a:p>
            <a:r>
              <a:rPr lang="nb-NO" sz="1400" dirty="0"/>
              <a:t>G</a:t>
            </a:r>
            <a:r>
              <a:rPr lang="nb-NO" sz="1400" dirty="0" smtClean="0"/>
              <a:t>i </a:t>
            </a:r>
            <a:r>
              <a:rPr lang="nb-NO" sz="1400" dirty="0"/>
              <a:t>beskjed til trener ved fravær</a:t>
            </a:r>
          </a:p>
          <a:p>
            <a:pPr marL="0" indent="0">
              <a:buNone/>
            </a:pPr>
            <a:r>
              <a:rPr lang="nb-NO" sz="1400" dirty="0"/>
              <a:t> </a:t>
            </a:r>
          </a:p>
          <a:p>
            <a:pPr marL="0" indent="0">
              <a:buNone/>
            </a:pPr>
            <a:r>
              <a:rPr lang="nb-NO" sz="1400" u="sng" dirty="0" smtClean="0"/>
              <a:t>Treningsinnhold</a:t>
            </a:r>
            <a:endParaRPr lang="nb-NO" sz="1400" dirty="0"/>
          </a:p>
          <a:p>
            <a:r>
              <a:rPr lang="nb-NO" sz="1400" dirty="0" smtClean="0"/>
              <a:t>Videreutvikle generell fotballforståelse, lagdelene offensivt og defensivt</a:t>
            </a:r>
            <a:endParaRPr lang="nb-NO" sz="1400" dirty="0"/>
          </a:p>
          <a:p>
            <a:r>
              <a:rPr lang="nb-NO" sz="1400" dirty="0"/>
              <a:t>Teknikkøvelser med ball (</a:t>
            </a:r>
            <a:r>
              <a:rPr lang="nb-NO" sz="1400" dirty="0" err="1"/>
              <a:t>cruyff</a:t>
            </a:r>
            <a:r>
              <a:rPr lang="nb-NO" sz="1400" dirty="0"/>
              <a:t> vending, såle vending, oversteg…</a:t>
            </a:r>
            <a:r>
              <a:rPr lang="nb-NO" sz="1400" dirty="0" err="1"/>
              <a:t>osv</a:t>
            </a:r>
            <a:r>
              <a:rPr lang="nb-NO" sz="1400" dirty="0"/>
              <a:t>) </a:t>
            </a:r>
          </a:p>
          <a:p>
            <a:r>
              <a:rPr lang="nb-NO" sz="1400" dirty="0" smtClean="0"/>
              <a:t>Vektlegg </a:t>
            </a:r>
            <a:r>
              <a:rPr lang="nb-NO" sz="1400" dirty="0"/>
              <a:t>tempo</a:t>
            </a:r>
          </a:p>
          <a:p>
            <a:r>
              <a:rPr lang="nb-NO" sz="1400" dirty="0"/>
              <a:t>Innleggs teknikk - høyre og venstre</a:t>
            </a:r>
          </a:p>
          <a:p>
            <a:r>
              <a:rPr lang="nb-NO" sz="1400" dirty="0"/>
              <a:t>Bevegelse uten ball- overlapp og løp i rom</a:t>
            </a:r>
          </a:p>
          <a:p>
            <a:r>
              <a:rPr lang="nb-NO" sz="1400" dirty="0" smtClean="0"/>
              <a:t>Press, gjenvinning og taklinger.</a:t>
            </a:r>
          </a:p>
          <a:p>
            <a:r>
              <a:rPr lang="nb-NO" sz="1400" dirty="0" err="1" smtClean="0"/>
              <a:t>Avsluttningsferdighet</a:t>
            </a:r>
            <a:endParaRPr lang="nb-NO" sz="1400" dirty="0" smtClean="0"/>
          </a:p>
          <a:p>
            <a:r>
              <a:rPr lang="nb-NO" sz="1400" dirty="0" smtClean="0"/>
              <a:t>Utholdenhet og styrke</a:t>
            </a:r>
            <a:endParaRPr lang="nb-NO" sz="1400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1412776"/>
            <a:ext cx="4041775" cy="4947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400" u="sng" dirty="0"/>
              <a:t>Lags- og individuell utvikling</a:t>
            </a:r>
            <a:endParaRPr lang="nb-NO" sz="1400" dirty="0"/>
          </a:p>
          <a:p>
            <a:r>
              <a:rPr lang="nb-NO" sz="1400" dirty="0" smtClean="0"/>
              <a:t>Forsterke </a:t>
            </a:r>
            <a:r>
              <a:rPr lang="nb-NO" sz="1400" dirty="0"/>
              <a:t>samhandling og </a:t>
            </a:r>
            <a:r>
              <a:rPr lang="nb-NO" sz="1400" dirty="0" smtClean="0"/>
              <a:t>lagspill</a:t>
            </a:r>
            <a:endParaRPr lang="nb-NO" sz="1400" dirty="0"/>
          </a:p>
          <a:p>
            <a:r>
              <a:rPr lang="nb-NO" sz="1400" dirty="0" smtClean="0"/>
              <a:t>Spilletid </a:t>
            </a:r>
            <a:r>
              <a:rPr lang="nb-NO" sz="1400" dirty="0"/>
              <a:t>etter treningsoppmøte og ferdigheter</a:t>
            </a:r>
          </a:p>
          <a:p>
            <a:r>
              <a:rPr lang="nb-NO" sz="1400" dirty="0" smtClean="0"/>
              <a:t>Hovedvekt </a:t>
            </a:r>
            <a:r>
              <a:rPr lang="nb-NO" sz="1400" dirty="0"/>
              <a:t>på angrepsspill </a:t>
            </a:r>
          </a:p>
          <a:p>
            <a:pPr marL="0" indent="0">
              <a:buNone/>
            </a:pPr>
            <a:r>
              <a:rPr lang="nb-NO" sz="1400" dirty="0"/>
              <a:t> </a:t>
            </a:r>
          </a:p>
          <a:p>
            <a:pPr marL="0" indent="0">
              <a:buNone/>
            </a:pPr>
            <a:r>
              <a:rPr lang="nb-NO" sz="1400" u="sng" dirty="0"/>
              <a:t>Lagets organisering</a:t>
            </a:r>
            <a:endParaRPr lang="nb-NO" sz="1400" dirty="0"/>
          </a:p>
          <a:p>
            <a:r>
              <a:rPr lang="nb-NO" sz="1400" dirty="0" smtClean="0"/>
              <a:t>En hovedtrener </a:t>
            </a:r>
            <a:r>
              <a:rPr lang="nb-NO" sz="1400" dirty="0"/>
              <a:t>og en assistenttrener </a:t>
            </a:r>
          </a:p>
          <a:p>
            <a:r>
              <a:rPr lang="nb-NO" sz="1400" dirty="0" smtClean="0"/>
              <a:t>Lagleder (hvis ønskelig og nødvendig)</a:t>
            </a:r>
            <a:endParaRPr lang="nb-NO" sz="1400" dirty="0"/>
          </a:p>
          <a:p>
            <a:r>
              <a:rPr lang="nb-NO" sz="1400" dirty="0" smtClean="0"/>
              <a:t>Kapteinsteamet har rollen som spillerkontakt mot styret</a:t>
            </a:r>
            <a:endParaRPr lang="nb-NO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b-NO" sz="1400" dirty="0" smtClean="0"/>
          </a:p>
          <a:p>
            <a:pPr marL="0" indent="0">
              <a:buNone/>
            </a:pPr>
            <a:r>
              <a:rPr lang="nb-NO" sz="1400" u="sng" dirty="0"/>
              <a:t>Treninger</a:t>
            </a:r>
          </a:p>
          <a:p>
            <a:r>
              <a:rPr lang="nb-NO" sz="1400" dirty="0"/>
              <a:t>2-3 treninger à 90 min pr </a:t>
            </a:r>
            <a:r>
              <a:rPr lang="nb-NO" sz="1400" dirty="0" smtClean="0"/>
              <a:t>uke*</a:t>
            </a:r>
            <a:endParaRPr lang="nb-NO" sz="1400" dirty="0"/>
          </a:p>
          <a:p>
            <a:r>
              <a:rPr lang="nb-NO" sz="1400" dirty="0"/>
              <a:t>Minst to personer fra lagets organisasjon tilstede på trening, minimum en trener.</a:t>
            </a:r>
          </a:p>
          <a:p>
            <a:pPr marL="0" indent="0">
              <a:buNone/>
            </a:pPr>
            <a:r>
              <a:rPr lang="nb-NO" sz="1400" dirty="0"/>
              <a:t> </a:t>
            </a:r>
            <a:endParaRPr lang="nb-NO" sz="1400" dirty="0" smtClean="0"/>
          </a:p>
          <a:p>
            <a:pPr marL="0" indent="0">
              <a:buNone/>
            </a:pPr>
            <a:r>
              <a:rPr lang="nb-NO" sz="1400" u="sng" dirty="0" smtClean="0"/>
              <a:t>Turneringer</a:t>
            </a:r>
            <a:endParaRPr lang="nb-NO" sz="1400" dirty="0"/>
          </a:p>
          <a:p>
            <a:r>
              <a:rPr lang="nb-NO" sz="1400" dirty="0" smtClean="0"/>
              <a:t>Cuper/turneringer </a:t>
            </a:r>
            <a:r>
              <a:rPr lang="nb-NO" sz="1400" dirty="0"/>
              <a:t>som er naturlig og melde seg </a:t>
            </a:r>
            <a:r>
              <a:rPr lang="nb-NO" sz="1400" dirty="0" smtClean="0"/>
              <a:t>på</a:t>
            </a:r>
            <a:r>
              <a:rPr lang="nb-NO" sz="1400" dirty="0"/>
              <a:t> </a:t>
            </a:r>
          </a:p>
          <a:p>
            <a:pPr marL="0" indent="0">
              <a:buNone/>
            </a:pPr>
            <a:endParaRPr lang="nb-NO" sz="1100" dirty="0" smtClean="0"/>
          </a:p>
          <a:p>
            <a:pPr marL="0" indent="0">
              <a:buNone/>
            </a:pPr>
            <a:r>
              <a:rPr lang="nb-NO" sz="1100" dirty="0" smtClean="0"/>
              <a:t>* Antall treninger vurdere opp mot satt ambisjonsnivå.</a:t>
            </a:r>
            <a:endParaRPr lang="nb-NO" sz="1400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256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nb-NO" dirty="0" smtClean="0"/>
              <a:t>Cup-deltagelse</a:t>
            </a: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>
          <a:xfrm>
            <a:off x="457200" y="1444526"/>
            <a:ext cx="8229600" cy="4911824"/>
          </a:xfrm>
        </p:spPr>
        <p:txBody>
          <a:bodyPr>
            <a:normAutofit lnSpcReduction="10000"/>
          </a:bodyPr>
          <a:lstStyle/>
          <a:p>
            <a:r>
              <a:rPr lang="nb-NO" sz="2000" dirty="0" smtClean="0"/>
              <a:t>Deltagelse på cup er klubbens tilbud til spillere som gjennom hele året har vist treningsiver og interesse for laget sitt og klubben sin.</a:t>
            </a:r>
            <a:br>
              <a:rPr lang="nb-NO" sz="2000" dirty="0" smtClean="0"/>
            </a:br>
            <a:r>
              <a:rPr lang="nb-NO" sz="2000" dirty="0" smtClean="0"/>
              <a:t>Det kan være aktuelt å sette en grense for hvor mange aktiviteter en spiller må ha for å være kvalifisert til deltagelse.</a:t>
            </a:r>
          </a:p>
          <a:p>
            <a:endParaRPr lang="nb-NO" sz="2000" dirty="0"/>
          </a:p>
          <a:p>
            <a:r>
              <a:rPr lang="nb-NO" sz="2000" dirty="0" smtClean="0"/>
              <a:t>FK Fosen </a:t>
            </a:r>
            <a:r>
              <a:rPr lang="nb-NO" sz="2000" dirty="0" smtClean="0"/>
              <a:t>ønsker at Storsjøcupen skal være </a:t>
            </a:r>
            <a:r>
              <a:rPr lang="nb-NO" sz="2000" dirty="0" smtClean="0"/>
              <a:t>vår «</a:t>
            </a:r>
            <a:r>
              <a:rPr lang="nb-NO" sz="2000" dirty="0" err="1" smtClean="0"/>
              <a:t>hoved</a:t>
            </a:r>
            <a:r>
              <a:rPr lang="nb-NO" sz="2000" dirty="0" err="1" smtClean="0"/>
              <a:t>cup</a:t>
            </a:r>
            <a:r>
              <a:rPr lang="nb-NO" sz="2000" dirty="0" smtClean="0"/>
              <a:t>».</a:t>
            </a: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Aldersgrense:</a:t>
            </a:r>
            <a:endParaRPr lang="nb-NO" sz="2000" dirty="0" smtClean="0"/>
          </a:p>
          <a:p>
            <a:pPr marL="0" indent="0">
              <a:buNone/>
            </a:pPr>
            <a:r>
              <a:rPr lang="nb-NO" sz="1700" dirty="0" smtClean="0"/>
              <a:t>I følge Norges Idrettsforbunds «</a:t>
            </a:r>
            <a:r>
              <a:rPr lang="nb-NO" sz="1700" dirty="0"/>
              <a:t>BARNEIDRETTSBESTEMMELSER</a:t>
            </a:r>
            <a:r>
              <a:rPr lang="nb-NO" sz="1700" dirty="0" smtClean="0"/>
              <a:t>» må </a:t>
            </a:r>
            <a:r>
              <a:rPr lang="nb-NO" sz="1700" dirty="0" smtClean="0"/>
              <a:t>spilleren fylle </a:t>
            </a:r>
            <a:r>
              <a:rPr lang="nb-NO" sz="1700" dirty="0" smtClean="0"/>
              <a:t>11 år </a:t>
            </a:r>
            <a:r>
              <a:rPr lang="nb-NO" sz="1700" dirty="0" smtClean="0"/>
              <a:t>det aktuelle år.</a:t>
            </a:r>
          </a:p>
          <a:p>
            <a:pPr marL="0" indent="0">
              <a:buNone/>
            </a:pPr>
            <a:r>
              <a:rPr lang="nb-NO" sz="1200" dirty="0" err="1" smtClean="0"/>
              <a:t>Pkt</a:t>
            </a:r>
            <a:r>
              <a:rPr lang="nb-NO" sz="1200" dirty="0" smtClean="0"/>
              <a:t> 2</a:t>
            </a:r>
            <a:endParaRPr lang="nb-NO" sz="1200" b="1" i="1" dirty="0" smtClean="0"/>
          </a:p>
          <a:p>
            <a:r>
              <a:rPr lang="nb-NO" sz="1200" dirty="0"/>
              <a:t>c) Barn kan fra det året de fyller 11 år delta i åpne konkurranser og idrettsarrangement i Norge, Norden og Barentsregionen.</a:t>
            </a:r>
          </a:p>
          <a:p>
            <a:r>
              <a:rPr lang="nb-NO" sz="1200" dirty="0"/>
              <a:t>d) Barn fra nordiske land og Barentsregionen kan fra det året de fyller 11 år delta på konkurranser og i idrettsarrangementer i Norge.</a:t>
            </a:r>
          </a:p>
          <a:p>
            <a:r>
              <a:rPr lang="nb-NO" sz="1200" dirty="0"/>
              <a:t>e) Det kan benyttes resultatlister, tabeller og rangeringer i konkurranser for barn fra det året de fyller 11 år, dersom dette er formålstjenlig</a:t>
            </a:r>
            <a:r>
              <a:rPr lang="nb-NO" sz="1200" dirty="0" smtClean="0"/>
              <a:t>.</a:t>
            </a:r>
            <a:endParaRPr lang="nb-NO" sz="1200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414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nb-NO" dirty="0" smtClean="0"/>
              <a:t>Talentutvikling</a:t>
            </a: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nb-NO" sz="2000" dirty="0"/>
              <a:t>Den viktigste talentutviklingen skjer i klubben. </a:t>
            </a:r>
            <a:r>
              <a:rPr lang="nb-NO" sz="2000" dirty="0" smtClean="0"/>
              <a:t/>
            </a:r>
            <a:br>
              <a:rPr lang="nb-NO" sz="2000" dirty="0" smtClean="0"/>
            </a:br>
            <a:r>
              <a:rPr lang="nb-NO" sz="2000" dirty="0" smtClean="0"/>
              <a:t>FK Fosen skal ha en </a:t>
            </a:r>
            <a:r>
              <a:rPr lang="nb-NO" sz="2000" dirty="0"/>
              <a:t>god </a:t>
            </a:r>
            <a:r>
              <a:rPr lang="nb-NO" sz="2000" dirty="0" smtClean="0"/>
              <a:t>treningshverdag, der differensiering </a:t>
            </a:r>
            <a:r>
              <a:rPr lang="nb-NO" sz="2000" dirty="0"/>
              <a:t>og hospitering </a:t>
            </a:r>
            <a:r>
              <a:rPr lang="nb-NO" sz="2000" dirty="0" smtClean="0"/>
              <a:t>er viktige </a:t>
            </a:r>
            <a:r>
              <a:rPr lang="nb-NO" sz="2000" dirty="0"/>
              <a:t>virkemiddel for å utvikle </a:t>
            </a:r>
            <a:r>
              <a:rPr lang="nb-NO" sz="2000" dirty="0" smtClean="0"/>
              <a:t>spillere.</a:t>
            </a:r>
            <a:br>
              <a:rPr lang="nb-NO" sz="2000" dirty="0" smtClean="0"/>
            </a:br>
            <a:r>
              <a:rPr lang="nb-NO" sz="2000" dirty="0" smtClean="0"/>
              <a:t>FK Fosen mener g</a:t>
            </a:r>
            <a:r>
              <a:rPr lang="nb-NO" sz="2000" dirty="0" smtClean="0"/>
              <a:t>ode </a:t>
            </a:r>
            <a:r>
              <a:rPr lang="nb-NO" sz="2000" dirty="0" smtClean="0"/>
              <a:t>treninger og spill i seriesystemet er den viktigste utviklingsarenaen.</a:t>
            </a:r>
          </a:p>
          <a:p>
            <a:endParaRPr lang="nb-NO" sz="2000" dirty="0"/>
          </a:p>
          <a:p>
            <a:r>
              <a:rPr lang="nb-NO" sz="2000" dirty="0" smtClean="0"/>
              <a:t>Fra barna er 13 år starter samarbeid med fotballkretsen om talentsamlinger (BDO). Klubben er pålagt å ha med trenere på disse samlingene. Det er lagets trenere i samråd med sportslig leder som avgjør hvilke spillere som skal få delta på BDO</a:t>
            </a:r>
          </a:p>
          <a:p>
            <a:endParaRPr lang="nb-NO" sz="2000" dirty="0" smtClean="0"/>
          </a:p>
          <a:p>
            <a:r>
              <a:rPr lang="nb-NO" sz="2000" dirty="0" smtClean="0"/>
              <a:t>I tillegg ønsker FK Fosen å bidra til at klubbene på Fosen sammen legger til rette for talentutvikling. </a:t>
            </a:r>
            <a:r>
              <a:rPr lang="nb-NO" sz="2000" dirty="0"/>
              <a:t/>
            </a:r>
            <a:br>
              <a:rPr lang="nb-NO" sz="2000" dirty="0"/>
            </a:br>
            <a:r>
              <a:rPr lang="nb-NO" sz="1600" dirty="0" smtClean="0"/>
              <a:t>Eksempel: I 2014 og 2015 har vi sammen med andre klubber arrangert </a:t>
            </a:r>
            <a:r>
              <a:rPr lang="nb-NO" sz="1600" dirty="0" smtClean="0"/>
              <a:t>«Fosen ekstra». Et </a:t>
            </a:r>
            <a:r>
              <a:rPr lang="nb-NO" sz="1600" dirty="0" smtClean="0"/>
              <a:t>felles treninger </a:t>
            </a:r>
            <a:r>
              <a:rPr lang="nb-NO" sz="1600" dirty="0" smtClean="0"/>
              <a:t>for 2002-årgang.</a:t>
            </a:r>
            <a:endParaRPr lang="nb-NO" sz="1600" dirty="0"/>
          </a:p>
          <a:p>
            <a:endParaRPr lang="nb-NO" sz="2400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459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nb-NO" dirty="0" smtClean="0"/>
              <a:t>Ferdighetsutvikling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9818" y="1556792"/>
            <a:ext cx="3898776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300" dirty="0" smtClean="0">
                <a:latin typeface="+mj-lt"/>
              </a:rPr>
              <a:t>I FK Fosen ønsker vi å legge til rette for god ferdighetsutvikling </a:t>
            </a:r>
            <a:r>
              <a:rPr lang="nb-NO" sz="1300" dirty="0">
                <a:latin typeface="+mj-lt"/>
              </a:rPr>
              <a:t>for våre spillere. Vi mener at vi gjør det best ved </a:t>
            </a:r>
            <a:r>
              <a:rPr lang="nb-NO" sz="1300" dirty="0" smtClean="0">
                <a:latin typeface="+mj-lt"/>
              </a:rPr>
              <a:t>å legge </a:t>
            </a:r>
            <a:r>
              <a:rPr lang="nb-NO" sz="1300" dirty="0">
                <a:latin typeface="+mj-lt"/>
              </a:rPr>
              <a:t>til rette </a:t>
            </a:r>
            <a:r>
              <a:rPr lang="nb-NO" sz="1300" dirty="0" smtClean="0">
                <a:latin typeface="+mj-lt"/>
              </a:rPr>
              <a:t>aktiviteten </a:t>
            </a:r>
            <a:r>
              <a:rPr lang="nb-NO" sz="1300" dirty="0">
                <a:latin typeface="+mj-lt"/>
              </a:rPr>
              <a:t>slik at hver enkelt spiller får oppleve følelsen av mestring så </a:t>
            </a:r>
            <a:r>
              <a:rPr lang="nb-NO" sz="1300" dirty="0" smtClean="0">
                <a:latin typeface="+mj-lt"/>
              </a:rPr>
              <a:t>ofte som </a:t>
            </a:r>
            <a:r>
              <a:rPr lang="nb-NO" sz="1300" dirty="0">
                <a:latin typeface="+mj-lt"/>
              </a:rPr>
              <a:t>mulig. Trenerne har således et særskilt ansvar for å tilrettelegge treningen slik at </a:t>
            </a:r>
            <a:r>
              <a:rPr lang="nb-NO" sz="1300" dirty="0" smtClean="0">
                <a:latin typeface="+mj-lt"/>
              </a:rPr>
              <a:t>hver enkelt </a:t>
            </a:r>
            <a:r>
              <a:rPr lang="nb-NO" sz="1300" dirty="0">
                <a:latin typeface="+mj-lt"/>
              </a:rPr>
              <a:t>spiller får utfordringer som er i stil med </a:t>
            </a:r>
            <a:r>
              <a:rPr lang="nb-NO" sz="1300" dirty="0" smtClean="0">
                <a:latin typeface="+mj-lt"/>
              </a:rPr>
              <a:t>dens ferdigheter</a:t>
            </a:r>
            <a:r>
              <a:rPr lang="nb-NO" sz="1300" dirty="0">
                <a:latin typeface="+mj-lt"/>
              </a:rPr>
              <a:t>. </a:t>
            </a:r>
            <a:endParaRPr lang="nb-NO" sz="1300" dirty="0" smtClean="0">
              <a:latin typeface="+mj-lt"/>
            </a:endParaRPr>
          </a:p>
          <a:p>
            <a:pPr marL="0" indent="0">
              <a:buNone/>
            </a:pPr>
            <a:r>
              <a:rPr lang="nb-NO" sz="1300" dirty="0" smtClean="0">
                <a:latin typeface="+mj-lt"/>
              </a:rPr>
              <a:t>Det </a:t>
            </a:r>
            <a:r>
              <a:rPr lang="nb-NO" sz="1300" dirty="0">
                <a:latin typeface="+mj-lt"/>
              </a:rPr>
              <a:t>kan ikke være slik at </a:t>
            </a:r>
            <a:r>
              <a:rPr lang="nb-NO" sz="1300" dirty="0" smtClean="0">
                <a:latin typeface="+mj-lt"/>
              </a:rPr>
              <a:t>kun de </a:t>
            </a:r>
            <a:r>
              <a:rPr lang="nb-NO" sz="1300" dirty="0">
                <a:latin typeface="+mj-lt"/>
              </a:rPr>
              <a:t>med høyest ferdighet opplever mestring og det å lykkes, men at også de med </a:t>
            </a:r>
            <a:r>
              <a:rPr lang="nb-NO" sz="1300" dirty="0" smtClean="0">
                <a:latin typeface="+mj-lt"/>
              </a:rPr>
              <a:t>lavere ferdighetsnivå </a:t>
            </a:r>
            <a:r>
              <a:rPr lang="nb-NO" sz="1300" dirty="0">
                <a:latin typeface="+mj-lt"/>
              </a:rPr>
              <a:t>stimuleres mest mulig. </a:t>
            </a:r>
            <a:endParaRPr lang="nb-NO" sz="1300" dirty="0" smtClean="0">
              <a:latin typeface="+mj-lt"/>
            </a:endParaRPr>
          </a:p>
          <a:p>
            <a:pPr marL="0" indent="0">
              <a:buNone/>
            </a:pPr>
            <a:r>
              <a:rPr lang="nb-NO" sz="1300" dirty="0" smtClean="0">
                <a:latin typeface="+mj-lt"/>
              </a:rPr>
              <a:t>Dersom </a:t>
            </a:r>
            <a:r>
              <a:rPr lang="nb-NO" sz="1300" dirty="0">
                <a:latin typeface="+mj-lt"/>
              </a:rPr>
              <a:t>en i treningen organiserer øvelser slik </a:t>
            </a:r>
            <a:r>
              <a:rPr lang="nb-NO" sz="1300" dirty="0" smtClean="0">
                <a:latin typeface="+mj-lt"/>
              </a:rPr>
              <a:t>at spillere </a:t>
            </a:r>
            <a:r>
              <a:rPr lang="nb-NO" sz="1300" dirty="0">
                <a:latin typeface="+mj-lt"/>
              </a:rPr>
              <a:t>med relativt likt ferdighetsnivå øver sammen, vil en sikre raskere </a:t>
            </a:r>
            <a:r>
              <a:rPr lang="nb-NO" sz="1300" dirty="0" smtClean="0">
                <a:latin typeface="+mj-lt"/>
              </a:rPr>
              <a:t>individuell framgang </a:t>
            </a:r>
            <a:r>
              <a:rPr lang="nb-NO" sz="1300" dirty="0">
                <a:latin typeface="+mj-lt"/>
              </a:rPr>
              <a:t>og best ferdighetsutvikling på alle nivå som igjen er sentrale forutsetninger for </a:t>
            </a:r>
            <a:r>
              <a:rPr lang="nb-NO" sz="1300" dirty="0" smtClean="0">
                <a:latin typeface="+mj-lt"/>
              </a:rPr>
              <a:t>å øke </a:t>
            </a:r>
            <a:r>
              <a:rPr lang="nb-NO" sz="1300" dirty="0">
                <a:latin typeface="+mj-lt"/>
              </a:rPr>
              <a:t>selvtillit og motivasjon. </a:t>
            </a:r>
            <a:endParaRPr lang="nb-NO" sz="1300" dirty="0" smtClean="0">
              <a:latin typeface="+mj-lt"/>
            </a:endParaRPr>
          </a:p>
          <a:p>
            <a:pPr marL="0" indent="0">
              <a:buNone/>
            </a:pPr>
            <a:r>
              <a:rPr lang="nb-NO" sz="1300" dirty="0" smtClean="0">
                <a:latin typeface="+mj-lt"/>
              </a:rPr>
              <a:t>Gjennom </a:t>
            </a:r>
            <a:r>
              <a:rPr lang="nb-NO" sz="1300" dirty="0">
                <a:latin typeface="+mj-lt"/>
              </a:rPr>
              <a:t>en slik </a:t>
            </a:r>
            <a:r>
              <a:rPr lang="nb-NO" sz="1300" dirty="0" smtClean="0">
                <a:latin typeface="+mj-lt"/>
              </a:rPr>
              <a:t>differensiert aktivitet </a:t>
            </a:r>
            <a:r>
              <a:rPr lang="nb-NO" sz="1300" dirty="0">
                <a:latin typeface="+mj-lt"/>
              </a:rPr>
              <a:t>kan en </a:t>
            </a:r>
            <a:r>
              <a:rPr lang="nb-NO" sz="1300" dirty="0" smtClean="0">
                <a:latin typeface="+mj-lt"/>
              </a:rPr>
              <a:t>tilpasse utfordringer </a:t>
            </a:r>
            <a:r>
              <a:rPr lang="nb-NO" sz="1300" dirty="0">
                <a:latin typeface="+mj-lt"/>
              </a:rPr>
              <a:t>og kvalitetskrav til hver enkelt spiller, slik at en både opplever det å lykkes </a:t>
            </a:r>
            <a:r>
              <a:rPr lang="nb-NO" sz="1300" dirty="0" smtClean="0">
                <a:latin typeface="+mj-lt"/>
              </a:rPr>
              <a:t>og det </a:t>
            </a:r>
            <a:r>
              <a:rPr lang="nb-NO" sz="1300" dirty="0">
                <a:latin typeface="+mj-lt"/>
              </a:rPr>
              <a:t>å få testet ut sine grenser (jf. </a:t>
            </a:r>
            <a:r>
              <a:rPr lang="nb-NO" sz="1300" dirty="0" smtClean="0">
                <a:latin typeface="+mj-lt"/>
              </a:rPr>
              <a:t>Flytsone-modellen</a:t>
            </a:r>
            <a:r>
              <a:rPr lang="nb-NO" sz="1300" dirty="0">
                <a:latin typeface="+mj-lt"/>
              </a:rPr>
              <a:t>). </a:t>
            </a:r>
            <a:endParaRPr lang="nb-NO" sz="1300" dirty="0" smtClean="0">
              <a:latin typeface="+mj-lt"/>
            </a:endParaRPr>
          </a:p>
          <a:p>
            <a:pPr marL="0" indent="0">
              <a:buNone/>
            </a:pPr>
            <a:r>
              <a:rPr lang="nb-NO" sz="1300" dirty="0" smtClean="0">
                <a:latin typeface="+mj-lt"/>
              </a:rPr>
              <a:t>På </a:t>
            </a:r>
            <a:r>
              <a:rPr lang="nb-NO" sz="1300" dirty="0">
                <a:latin typeface="+mj-lt"/>
              </a:rPr>
              <a:t>denne måten ønsker vår klubb </a:t>
            </a:r>
            <a:r>
              <a:rPr lang="nb-NO" sz="1300" dirty="0" smtClean="0">
                <a:latin typeface="+mj-lt"/>
              </a:rPr>
              <a:t>å bidra </a:t>
            </a:r>
            <a:r>
              <a:rPr lang="nb-NO" sz="1300" dirty="0">
                <a:latin typeface="+mj-lt"/>
              </a:rPr>
              <a:t>til at spillerne både i barne- og ungdomsfotballen blir værende i fotballmiljøet lengst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790" y="1559983"/>
            <a:ext cx="33718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ssholder for innhold 2"/>
          <p:cNvSpPr txBox="1">
            <a:spLocks/>
          </p:cNvSpPr>
          <p:nvPr/>
        </p:nvSpPr>
        <p:spPr>
          <a:xfrm>
            <a:off x="4644008" y="4999160"/>
            <a:ext cx="3898776" cy="94675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b-NO" sz="1700" b="1" dirty="0" smtClean="0">
                <a:latin typeface="+mj-lt"/>
              </a:rPr>
              <a:t>Flytsone-modellen</a:t>
            </a:r>
          </a:p>
          <a:p>
            <a:pPr marL="0" indent="0">
              <a:buNone/>
            </a:pPr>
            <a:r>
              <a:rPr lang="nb-NO" sz="1700" dirty="0" smtClean="0">
                <a:latin typeface="+mj-lt"/>
              </a:rPr>
              <a:t>Modellen illustrerer </a:t>
            </a:r>
            <a:r>
              <a:rPr lang="nb-NO" sz="1700" dirty="0">
                <a:latin typeface="+mj-lt"/>
              </a:rPr>
              <a:t>at forholdet mellom utfordringer og ferdigheter må stå i </a:t>
            </a:r>
            <a:r>
              <a:rPr lang="nb-NO" sz="1700" dirty="0" smtClean="0">
                <a:latin typeface="+mj-lt"/>
              </a:rPr>
              <a:t>stil. Hensikten er at </a:t>
            </a:r>
            <a:r>
              <a:rPr lang="nb-NO" sz="1700" dirty="0">
                <a:latin typeface="+mj-lt"/>
              </a:rPr>
              <a:t>ikke spilleren opplever aktiviteten som angstfylt eller kjedelig</a:t>
            </a:r>
            <a:r>
              <a:rPr lang="nb-NO" sz="1700" dirty="0" smtClean="0">
                <a:latin typeface="+mj-lt"/>
              </a:rPr>
              <a:t>. Spilleren skal være i «flyt».</a:t>
            </a:r>
            <a:endParaRPr lang="nb-NO" sz="1700" b="1" dirty="0" smtClean="0">
              <a:latin typeface="+mj-lt"/>
            </a:endParaRPr>
          </a:p>
          <a:p>
            <a:pPr marL="0" indent="0">
              <a:buFont typeface="Wingdings 2"/>
              <a:buNone/>
            </a:pPr>
            <a:endParaRPr lang="nb-NO" b="1" dirty="0" smtClean="0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591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2065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nb-NO" dirty="0" smtClean="0"/>
              <a:t>Ferdighetsutvikling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b="1" dirty="0" smtClean="0"/>
              <a:t>Differensiering: </a:t>
            </a:r>
            <a:r>
              <a:rPr lang="nb-NO" dirty="0" smtClean="0"/>
              <a:t>Dette </a:t>
            </a:r>
            <a:r>
              <a:rPr lang="nb-NO" dirty="0"/>
              <a:t>innebærer at trenerne i valg av øvelser påser at spillere med tilsvarende </a:t>
            </a:r>
            <a:r>
              <a:rPr lang="nb-NO" dirty="0" smtClean="0"/>
              <a:t>ferdighetsnivå øver </a:t>
            </a:r>
            <a:r>
              <a:rPr lang="nb-NO" dirty="0"/>
              <a:t>sammen i en del av </a:t>
            </a:r>
            <a:r>
              <a:rPr lang="nb-NO" dirty="0" smtClean="0"/>
              <a:t>treningen. I </a:t>
            </a:r>
            <a:r>
              <a:rPr lang="nb-NO" dirty="0"/>
              <a:t>11 - 12 årsalderen utvikles dette mer for å øke</a:t>
            </a:r>
          </a:p>
          <a:p>
            <a:pPr marL="0" indent="0">
              <a:buNone/>
            </a:pPr>
            <a:r>
              <a:rPr lang="nb-NO" dirty="0"/>
              <a:t>selvtillit og skape god selvfølelse for enkeltspilleren uavhengig av ferdighetsnivå.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Eksempel </a:t>
            </a:r>
            <a:r>
              <a:rPr lang="nb-NO" dirty="0"/>
              <a:t>: Ferdighetsøvelser mellom to eller flere spillere. Føring -finting- dribling gir liten</a:t>
            </a:r>
          </a:p>
          <a:p>
            <a:pPr marL="0" indent="0">
              <a:buNone/>
            </a:pPr>
            <a:r>
              <a:rPr lang="nb-NO" dirty="0"/>
              <a:t>treningseffekt for spilleren med lavt ferdighetsnivå når motstander er spiller med høyt</a:t>
            </a:r>
          </a:p>
          <a:p>
            <a:pPr marL="0" indent="0">
              <a:buNone/>
            </a:pPr>
            <a:r>
              <a:rPr lang="nb-NO" dirty="0"/>
              <a:t>ferdighetsnivå.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Eksempel</a:t>
            </a:r>
            <a:r>
              <a:rPr lang="nb-NO" dirty="0"/>
              <a:t>: I </a:t>
            </a:r>
            <a:r>
              <a:rPr lang="nb-NO" dirty="0" smtClean="0"/>
              <a:t>spill øvelser </a:t>
            </a:r>
            <a:r>
              <a:rPr lang="nb-NO" dirty="0"/>
              <a:t>i små grupper vil ferdighetslikhet sikre mer ballkontakt for alle, enn</a:t>
            </a:r>
          </a:p>
          <a:p>
            <a:pPr marL="0" indent="0">
              <a:buNone/>
            </a:pPr>
            <a:r>
              <a:rPr lang="nb-NO" dirty="0"/>
              <a:t>om gruppene var sammensatt med store ferdighetsforskjeller. Mye ballkontakt er en</a:t>
            </a:r>
          </a:p>
          <a:p>
            <a:pPr marL="0" indent="0">
              <a:buNone/>
            </a:pPr>
            <a:r>
              <a:rPr lang="nb-NO" dirty="0"/>
              <a:t>forutsetning for å øke selvtilliten og å utvikle ferdighetene hos spillerne.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I </a:t>
            </a:r>
            <a:r>
              <a:rPr lang="nb-NO" dirty="0"/>
              <a:t>gruppene med høyest ferdighetsnivå kan for eksempel tilslagsbegrensninger innføres, </a:t>
            </a:r>
            <a:r>
              <a:rPr lang="nb-NO" dirty="0" smtClean="0"/>
              <a:t>mens de </a:t>
            </a:r>
            <a:r>
              <a:rPr lang="nb-NO" dirty="0"/>
              <a:t>på lavere ferdighetsnivå kan spille fritt. På denne måten tilpasses utfordringene til </a:t>
            </a:r>
            <a:r>
              <a:rPr lang="nb-NO" dirty="0" smtClean="0"/>
              <a:t>de individuelle </a:t>
            </a:r>
            <a:r>
              <a:rPr lang="nb-NO" dirty="0"/>
              <a:t>behov og læringseffekten blir størst.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Metoden </a:t>
            </a:r>
            <a:r>
              <a:rPr lang="nb-NO" dirty="0"/>
              <a:t>bidrar til at spillere med høyere ferdighetsnivå skjerper seg optimalt hele tiden og </a:t>
            </a:r>
            <a:r>
              <a:rPr lang="nb-NO" dirty="0" smtClean="0"/>
              <a:t>de på </a:t>
            </a:r>
            <a:r>
              <a:rPr lang="nb-NO" dirty="0"/>
              <a:t>lavere ferdighetsnivå blir mer involvert og dermed mer aktive i treningen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838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 anchor="ctr">
            <a:normAutofit/>
          </a:bodyPr>
          <a:lstStyle/>
          <a:p>
            <a:pPr algn="ctr"/>
            <a:r>
              <a:rPr lang="nb-NO" sz="2800" dirty="0"/>
              <a:t>Ferdighetsutvikling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931224" cy="3543672"/>
          </a:xfrm>
          <a:ln w="12700"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nb-NO" b="1" dirty="0"/>
          </a:p>
          <a:p>
            <a:pPr marL="0" indent="0" algn="ctr">
              <a:buNone/>
            </a:pPr>
            <a:r>
              <a:rPr lang="nb-NO" sz="3000" b="1" dirty="0" smtClean="0"/>
              <a:t>Hospitering: Utfoldelse </a:t>
            </a:r>
            <a:r>
              <a:rPr lang="nb-NO" sz="3000" b="1" dirty="0"/>
              <a:t>+ utfordring = </a:t>
            </a:r>
            <a:r>
              <a:rPr lang="nb-NO" sz="3000" b="1" dirty="0" smtClean="0"/>
              <a:t>Utvikling</a:t>
            </a:r>
          </a:p>
          <a:p>
            <a:pPr marL="0" indent="0">
              <a:buNone/>
            </a:pPr>
            <a:endParaRPr lang="nb-NO" sz="3000" b="1" dirty="0"/>
          </a:p>
          <a:p>
            <a:pPr marL="0" indent="0">
              <a:buNone/>
            </a:pPr>
            <a:r>
              <a:rPr lang="nb-NO" sz="3000" b="1" dirty="0"/>
              <a:t>Det er viktig å finne en tilpasset arena i forhold til ferdigheter og </a:t>
            </a:r>
            <a:r>
              <a:rPr lang="nb-NO" sz="3000" b="1" dirty="0" smtClean="0"/>
              <a:t>mestring (flytsonemodellen</a:t>
            </a:r>
            <a:r>
              <a:rPr lang="nb-NO" sz="3000" b="1" dirty="0"/>
              <a:t>) for å oppnå størst mulig utvikling for den enkelte </a:t>
            </a:r>
            <a:r>
              <a:rPr lang="nb-NO" sz="3000" b="1" dirty="0" smtClean="0"/>
              <a:t>spiller. Hospitering </a:t>
            </a:r>
            <a:r>
              <a:rPr lang="nb-NO" sz="3000" b="1" dirty="0"/>
              <a:t>og oppflytting er derfor et viktig virkemiddel.</a:t>
            </a:r>
          </a:p>
          <a:p>
            <a:pPr marL="0" indent="0">
              <a:buNone/>
            </a:pPr>
            <a:endParaRPr lang="nb-NO" sz="3000" b="1" dirty="0"/>
          </a:p>
          <a:p>
            <a:r>
              <a:rPr lang="nb-NO" sz="3000" dirty="0"/>
              <a:t>Hospitering skal være et tilbud for spillere i alle aldersklasser fra og med 10 år og eldre.</a:t>
            </a:r>
          </a:p>
          <a:p>
            <a:r>
              <a:rPr lang="nb-NO" sz="3000" dirty="0" smtClean="0"/>
              <a:t>Hensikt </a:t>
            </a:r>
            <a:r>
              <a:rPr lang="nb-NO" sz="3000" dirty="0"/>
              <a:t>med hospitering er å gi spillere med gode ferdigheter og stor motivasjon, i </a:t>
            </a:r>
            <a:r>
              <a:rPr lang="nb-NO" sz="3000" dirty="0" smtClean="0"/>
              <a:t>forhold til </a:t>
            </a:r>
            <a:r>
              <a:rPr lang="nb-NO" sz="3000" dirty="0"/>
              <a:t>de andre i sin årsklasse, et tilbud om å videreutvikle seg på et tilpasset nivå. Det betyr </a:t>
            </a:r>
            <a:r>
              <a:rPr lang="nb-NO" sz="3000" dirty="0" smtClean="0"/>
              <a:t>å kunne </a:t>
            </a:r>
            <a:r>
              <a:rPr lang="nb-NO" sz="3000" dirty="0"/>
              <a:t>trene sammen med, men også å spille kamper </a:t>
            </a:r>
            <a:r>
              <a:rPr lang="nb-NO" sz="3000" dirty="0" smtClean="0"/>
              <a:t>for, </a:t>
            </a:r>
            <a:r>
              <a:rPr lang="nb-NO" sz="3000" dirty="0"/>
              <a:t>eldre lag. Det er viktig å huske at </a:t>
            </a:r>
            <a:r>
              <a:rPr lang="nb-NO" sz="3000" dirty="0" smtClean="0"/>
              <a:t>det er </a:t>
            </a:r>
            <a:r>
              <a:rPr lang="nb-NO" sz="3000" dirty="0"/>
              <a:t>spillerens utvikling (sportslig og sosialt) som skal ivaretas, både på kort og lang sikt.</a:t>
            </a:r>
          </a:p>
          <a:p>
            <a:r>
              <a:rPr lang="nb-NO" sz="3000" dirty="0" smtClean="0"/>
              <a:t>Hospitering </a:t>
            </a:r>
            <a:r>
              <a:rPr lang="nb-NO" sz="3000" dirty="0"/>
              <a:t>skal være et supplement til treningene/kampene på eget lag, og </a:t>
            </a:r>
            <a:r>
              <a:rPr lang="nb-NO" sz="3000" dirty="0" smtClean="0"/>
              <a:t>ikke være varig men </a:t>
            </a:r>
            <a:r>
              <a:rPr lang="nb-NO" sz="3000" dirty="0"/>
              <a:t>begrenset i tid. Maksimal tid hospitering </a:t>
            </a:r>
            <a:r>
              <a:rPr lang="nb-NO" sz="3000" dirty="0" smtClean="0"/>
              <a:t>som kan </a:t>
            </a:r>
            <a:r>
              <a:rPr lang="nb-NO" sz="3000" dirty="0"/>
              <a:t>avtales </a:t>
            </a:r>
            <a:r>
              <a:rPr lang="nb-NO" sz="3000" dirty="0" smtClean="0"/>
              <a:t>for er innenfor en </a:t>
            </a:r>
            <a:r>
              <a:rPr lang="nb-NO" sz="3000" dirty="0"/>
              <a:t>og samme sesong. Hospiteringen skal hele tiden evalueres med hensyn </a:t>
            </a:r>
            <a:r>
              <a:rPr lang="nb-NO" sz="3000" dirty="0" smtClean="0"/>
              <a:t>på spillerens </a:t>
            </a:r>
            <a:r>
              <a:rPr lang="nb-NO" sz="3000" dirty="0"/>
              <a:t>ferdighet i gruppa </a:t>
            </a:r>
            <a:r>
              <a:rPr lang="nb-NO" sz="3000" dirty="0" smtClean="0"/>
              <a:t>og </a:t>
            </a:r>
            <a:r>
              <a:rPr lang="nb-NO" sz="3000" dirty="0"/>
              <a:t>om ordningen fungerer godt sosialt. </a:t>
            </a:r>
            <a:r>
              <a:rPr lang="nb-NO" sz="3000" dirty="0" smtClean="0"/>
              <a:t>Dersom spilleren </a:t>
            </a:r>
            <a:r>
              <a:rPr lang="nb-NO" sz="3000" dirty="0"/>
              <a:t>ikke er i flytsonen eller ikke befinner seg i den øvre halvdel av </a:t>
            </a:r>
            <a:r>
              <a:rPr lang="nb-NO" sz="3000" dirty="0" smtClean="0"/>
              <a:t>eget ferdighetsnivå må </a:t>
            </a:r>
            <a:r>
              <a:rPr lang="nb-NO" sz="3000" dirty="0"/>
              <a:t>det vurderes å </a:t>
            </a:r>
            <a:r>
              <a:rPr lang="nb-NO" sz="3000" dirty="0" smtClean="0"/>
              <a:t>avslutte hospitering. Dersom </a:t>
            </a:r>
            <a:r>
              <a:rPr lang="nb-NO" sz="3000" dirty="0"/>
              <a:t>spilleren ikke </a:t>
            </a:r>
            <a:r>
              <a:rPr lang="nb-NO" sz="3000" dirty="0" smtClean="0"/>
              <a:t>fungerer sosialt </a:t>
            </a:r>
            <a:r>
              <a:rPr lang="nb-NO" sz="3000" dirty="0"/>
              <a:t>sammen med de eldre </a:t>
            </a:r>
            <a:r>
              <a:rPr lang="nb-NO" sz="3000" dirty="0" smtClean="0"/>
              <a:t>guttene </a:t>
            </a:r>
            <a:r>
              <a:rPr lang="nb-NO" sz="3000" dirty="0"/>
              <a:t>eller jentene, eller på sitt eget lag som følge </a:t>
            </a:r>
            <a:r>
              <a:rPr lang="nb-NO" sz="3000" dirty="0" smtClean="0"/>
              <a:t>av hospitering </a:t>
            </a:r>
            <a:r>
              <a:rPr lang="nb-NO" sz="3000" dirty="0"/>
              <a:t>må også tiltak vurderes, eventuelt </a:t>
            </a:r>
            <a:r>
              <a:rPr lang="nb-NO" sz="3000" dirty="0" smtClean="0"/>
              <a:t>avsluttes.</a:t>
            </a:r>
            <a:endParaRPr lang="nb-NO" sz="3000" dirty="0"/>
          </a:p>
          <a:p>
            <a:r>
              <a:rPr lang="nb-NO" sz="3000" dirty="0"/>
              <a:t>Etter vårsesong og etter sesongslutt skal hospitering evalueres mellom alle berørte </a:t>
            </a:r>
            <a:r>
              <a:rPr lang="nb-NO" sz="3000" dirty="0" smtClean="0"/>
              <a:t>parter</a:t>
            </a:r>
            <a:r>
              <a:rPr lang="nb-NO" sz="3000" dirty="0"/>
              <a:t> </a:t>
            </a:r>
            <a:r>
              <a:rPr lang="nb-NO" sz="3000" dirty="0" smtClean="0"/>
              <a:t>(spiller/foreldre/sportslig leder). Etter evaluering skal hospitering fornyes eller avsluttes.</a:t>
            </a:r>
            <a:endParaRPr lang="nb-NO" sz="3000" dirty="0"/>
          </a:p>
          <a:p>
            <a:r>
              <a:rPr lang="nb-NO" sz="3000" dirty="0" smtClean="0"/>
              <a:t>Unntaksvis kan </a:t>
            </a:r>
            <a:r>
              <a:rPr lang="nb-NO" sz="3000" dirty="0"/>
              <a:t>det vurderes </a:t>
            </a:r>
            <a:r>
              <a:rPr lang="nb-NO" sz="3000" dirty="0" smtClean="0"/>
              <a:t>permanent </a:t>
            </a:r>
            <a:r>
              <a:rPr lang="nb-NO" sz="3000" dirty="0"/>
              <a:t>oppflytting i en årsklasse. S</a:t>
            </a:r>
            <a:r>
              <a:rPr lang="nb-NO" sz="3000" dirty="0" smtClean="0"/>
              <a:t>like </a:t>
            </a:r>
            <a:r>
              <a:rPr lang="nb-NO" sz="3000" dirty="0"/>
              <a:t>tilfeller skal </a:t>
            </a:r>
            <a:r>
              <a:rPr lang="nb-NO" sz="3000" dirty="0" smtClean="0"/>
              <a:t>bringes inn </a:t>
            </a:r>
            <a:r>
              <a:rPr lang="nb-NO" sz="3000" dirty="0"/>
              <a:t>for </a:t>
            </a:r>
            <a:r>
              <a:rPr lang="nb-NO" sz="3000" dirty="0" smtClean="0"/>
              <a:t>styret, </a:t>
            </a:r>
            <a:r>
              <a:rPr lang="nb-NO" sz="3000" dirty="0"/>
              <a:t>etter </a:t>
            </a:r>
            <a:r>
              <a:rPr lang="nb-NO" sz="3000" dirty="0" smtClean="0"/>
              <a:t>evaluering og anbefaling </a:t>
            </a:r>
            <a:r>
              <a:rPr lang="nb-NO" sz="3000" dirty="0"/>
              <a:t>fra sportslig leder og de aktuelle trenerne på årskullene</a:t>
            </a:r>
            <a:r>
              <a:rPr lang="nb-NO" sz="3000" dirty="0" smtClean="0"/>
              <a:t>.</a:t>
            </a:r>
            <a:endParaRPr lang="nb-NO" sz="30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457200" y="1340768"/>
            <a:ext cx="7931224" cy="1200329"/>
          </a:xfrm>
          <a:prstGeom prst="rect">
            <a:avLst/>
          </a:prstGeom>
          <a:noFill/>
          <a:ln w="12700" cap="rnd">
            <a:solidFill>
              <a:schemeClr val="accent1"/>
            </a:solidFill>
            <a:miter lim="800000"/>
          </a:ln>
        </p:spPr>
        <p:txBody>
          <a:bodyPr wrap="square" rtlCol="0">
            <a:spAutoFit/>
          </a:bodyPr>
          <a:lstStyle/>
          <a:p>
            <a:r>
              <a:rPr lang="nb-NO" sz="1200" b="1" dirty="0" smtClean="0"/>
              <a:t>Hospitering</a:t>
            </a:r>
            <a:r>
              <a:rPr lang="nb-NO" sz="1200" dirty="0" smtClean="0"/>
              <a:t> </a:t>
            </a:r>
            <a:r>
              <a:rPr lang="nb-NO" sz="1200" dirty="0"/>
              <a:t>er et eksempel på differensiering der spillere i perioder får trene og spille på lag på høyere </a:t>
            </a:r>
            <a:r>
              <a:rPr lang="nb-NO" sz="1200" dirty="0" err="1"/>
              <a:t>årstrinn</a:t>
            </a:r>
            <a:r>
              <a:rPr lang="nb-NO" sz="1200" dirty="0"/>
              <a:t>, i tillegg til sitt opprinnelige lag. Å sette en aldersgrense for hospitering er vanskelig. I noen klubber må spillerne bidra oppover for at det skal bli nok spillere til å stille lag på trinnet(ene) over. I andre klubber er det rett og slett naturlig at alle spillerne får lov til å være med på den aktiviteten som er på banen, samme hvor unge eller gamle de er! </a:t>
            </a:r>
            <a:endParaRPr lang="nb-NO" sz="1200" dirty="0" smtClean="0"/>
          </a:p>
          <a:p>
            <a:endParaRPr lang="nb-NO" sz="1200" dirty="0" smtClean="0"/>
          </a:p>
          <a:p>
            <a:r>
              <a:rPr lang="nb-NO" sz="1200" b="1" dirty="0" smtClean="0"/>
              <a:t>Norges Fotballforbund</a:t>
            </a:r>
            <a:r>
              <a:rPr lang="nb-NO" sz="1200" dirty="0" smtClean="0"/>
              <a:t>, </a:t>
            </a:r>
            <a:r>
              <a:rPr lang="nb-NO" sz="1200" dirty="0" smtClean="0">
                <a:hlinkClick r:id="rId2"/>
              </a:rPr>
              <a:t>www.fotball.no</a:t>
            </a:r>
            <a:endParaRPr lang="nb-NO" sz="1200" dirty="0" smtClean="0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4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pPr algn="ctr"/>
            <a:r>
              <a:rPr lang="nb-NO" sz="1400" dirty="0" smtClean="0"/>
              <a:t>    </a:t>
            </a:r>
            <a:r>
              <a:rPr lang="nb-NO" sz="2800" dirty="0"/>
              <a:t>Regler for hospitering/samarbeid mellom </a:t>
            </a:r>
            <a:r>
              <a:rPr lang="nb-NO" sz="2800" dirty="0" smtClean="0"/>
              <a:t>årskull</a:t>
            </a:r>
            <a:endParaRPr lang="nb-NO" sz="28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395536" y="1412776"/>
            <a:ext cx="3960440" cy="4819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Formalia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nb-NO" sz="1200" dirty="0"/>
              <a:t>Hospitering er å forstå som et </a:t>
            </a:r>
            <a:r>
              <a:rPr lang="nb-NO" sz="1200" b="1" dirty="0"/>
              <a:t>tillegg</a:t>
            </a:r>
            <a:r>
              <a:rPr lang="nb-NO" sz="1200" dirty="0"/>
              <a:t> til egne lags treninger og kamper, ikke erstatning. 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nb-NO" sz="1200" dirty="0" smtClean="0"/>
              <a:t>Trener </a:t>
            </a:r>
            <a:r>
              <a:rPr lang="nb-NO" sz="1200" dirty="0"/>
              <a:t>på eget lag/alternativt trener på eldre lag innstiller hvem som skal få tilbud om hospitering. Trenerne i fellesskap, sammen med sportslig leder, tar endelig stilling til hver enkelt sak. </a:t>
            </a:r>
            <a:br>
              <a:rPr lang="nb-NO" sz="1200" dirty="0"/>
            </a:br>
            <a:r>
              <a:rPr lang="nb-NO" sz="1200" dirty="0" smtClean="0"/>
              <a:t>Sportslig </a:t>
            </a:r>
            <a:r>
              <a:rPr lang="nb-NO" sz="1200" dirty="0"/>
              <a:t>leder har det avgjørende ordet!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nb-NO" sz="1200" dirty="0" smtClean="0"/>
              <a:t>Tilbudet </a:t>
            </a:r>
            <a:r>
              <a:rPr lang="nb-NO" sz="1200" dirty="0"/>
              <a:t>om hospitering drøftes med gjeldende spiller og foreldre, og skal være akseptert av alle parter før ordningen iverksettes. </a:t>
            </a:r>
            <a:endParaRPr lang="nb-NO" sz="1200" dirty="0" smtClean="0"/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nb-NO" sz="1200" dirty="0" smtClean="0"/>
              <a:t>Alle hospiteringer skal være tidsbegrenset. Tidsrommet skal være kjent for alle parter og alle hospiteringer </a:t>
            </a:r>
            <a:r>
              <a:rPr lang="nb-NO" sz="1200" dirty="0"/>
              <a:t>skal </a:t>
            </a:r>
            <a:r>
              <a:rPr lang="nb-NO" sz="1200" u="sng" dirty="0"/>
              <a:t>evalueres</a:t>
            </a:r>
            <a:r>
              <a:rPr lang="nb-NO" sz="1200" dirty="0"/>
              <a:t> fortløpende, minimum hvert halvår. </a:t>
            </a:r>
            <a:r>
              <a:rPr lang="nb-NO" sz="1200" dirty="0" smtClean="0"/>
              <a:t>Maksimal periode er en sesong (kalenderår).</a:t>
            </a:r>
            <a:endParaRPr lang="nb-NO" sz="1200" dirty="0"/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nb-NO" sz="1200" dirty="0" smtClean="0"/>
              <a:t>Evalueringene </a:t>
            </a:r>
            <a:r>
              <a:rPr lang="nb-NO" sz="1200" dirty="0"/>
              <a:t>skal særlig ta hensyn til at det sosiale aspektet blir ivaretatt, både for spilleren </a:t>
            </a:r>
            <a:r>
              <a:rPr lang="nb-NO" sz="1200" dirty="0" smtClean="0"/>
              <a:t>selv og </a:t>
            </a:r>
            <a:r>
              <a:rPr lang="nb-NO" sz="1200" dirty="0"/>
              <a:t>med hensyn til atferd i spillergruppa i eget lag</a:t>
            </a:r>
            <a:r>
              <a:rPr lang="nb-NO" sz="1200" dirty="0" smtClean="0"/>
              <a:t>. </a:t>
            </a:r>
            <a:r>
              <a:rPr lang="nb-NO" sz="1200" dirty="0"/>
              <a:t>Begge lags trenere må avstemme treningstider og kampdatoer, men hovedregelen er at hospitantene </a:t>
            </a:r>
            <a:r>
              <a:rPr lang="nb-NO" sz="1200" b="1" dirty="0"/>
              <a:t>skal</a:t>
            </a:r>
            <a:r>
              <a:rPr lang="nb-NO" sz="1200" dirty="0"/>
              <a:t> trene med og spille kamper for eget lag. </a:t>
            </a:r>
            <a:endParaRPr lang="nb-NO" sz="1200" dirty="0" smtClean="0"/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nb-NO" sz="1200" dirty="0" smtClean="0"/>
              <a:t>Ved </a:t>
            </a:r>
            <a:r>
              <a:rPr lang="nb-NO" sz="1200" dirty="0"/>
              <a:t>vurderingen av hvem som skal få tilbud om hospitering, legges det avgjørende vekt på spillernes ferdigheter og holdninger og de sosiale konsekvenser hospitering kan medføre for den enkelte. </a:t>
            </a:r>
            <a:r>
              <a:rPr lang="nb-NO" sz="1200" dirty="0" smtClean="0"/>
              <a:t>Dette </a:t>
            </a:r>
            <a:r>
              <a:rPr lang="nb-NO" sz="1200" dirty="0"/>
              <a:t>skal også vektlegges i den halvårlige evaluering som gjennomføres</a:t>
            </a:r>
            <a:r>
              <a:rPr lang="nb-NO" sz="1200" dirty="0" smtClean="0"/>
              <a:t>.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nb-NO" sz="1200" dirty="0"/>
              <a:t>Eventuelle problemstillinger avklares mellom trenerne og legges fram for sportslig leder ved behov</a:t>
            </a:r>
            <a:r>
              <a:rPr lang="nb-NO" sz="1200" dirty="0" smtClean="0"/>
              <a:t>.</a:t>
            </a:r>
            <a:endParaRPr lang="nb-NO" sz="12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4572000" y="1414324"/>
            <a:ext cx="4114800" cy="467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Forutsetninger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nb-NO" sz="1200" dirty="0"/>
              <a:t>Trener på mottakende lag skal bestrebe seg på å tilrettelegge for at hospitantene trives. </a:t>
            </a:r>
            <a:endParaRPr lang="nb-NO" sz="1200" dirty="0" smtClean="0"/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nb-NO" sz="1200" dirty="0" smtClean="0"/>
              <a:t>Trener på mottakende lag </a:t>
            </a:r>
            <a:r>
              <a:rPr lang="nb-NO" sz="1200" dirty="0"/>
              <a:t>må til enhver tid følge opp hospiterende spillere slik at ferdighetsnivået er tilstede og at spilleren befinner seg i flytsonen og behersker nivået. </a:t>
            </a:r>
            <a:endParaRPr lang="nb-NO" sz="1200" dirty="0" smtClean="0"/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nb-NO" sz="1200" dirty="0" smtClean="0"/>
              <a:t>Dersom </a:t>
            </a:r>
            <a:r>
              <a:rPr lang="nb-NO" sz="1200" dirty="0"/>
              <a:t>hospiterende spiller finner det vanskelig å tilegne seg nivået, </a:t>
            </a:r>
            <a:r>
              <a:rPr lang="nb-NO" sz="1200" dirty="0" smtClean="0"/>
              <a:t>møter </a:t>
            </a:r>
            <a:r>
              <a:rPr lang="nb-NO" sz="1200" smtClean="0"/>
              <a:t>motgang eller mister </a:t>
            </a:r>
            <a:r>
              <a:rPr lang="nb-NO" sz="1200" dirty="0" smtClean="0"/>
              <a:t>motivasjon, </a:t>
            </a:r>
            <a:r>
              <a:rPr lang="nb-NO" sz="1200" dirty="0"/>
              <a:t>kan det være riktig å ta en pause i hospiteringen for å </a:t>
            </a:r>
            <a:r>
              <a:rPr lang="nb-NO" sz="1200" dirty="0" smtClean="0"/>
              <a:t>prøve igjen </a:t>
            </a:r>
            <a:r>
              <a:rPr lang="nb-NO" sz="1200" dirty="0"/>
              <a:t>senere. </a:t>
            </a:r>
            <a:endParaRPr lang="nb-NO" sz="1200" dirty="0" smtClean="0"/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nb-NO" sz="1200" dirty="0" smtClean="0"/>
              <a:t>Trener </a:t>
            </a:r>
            <a:r>
              <a:rPr lang="nb-NO" sz="1200" dirty="0"/>
              <a:t>på </a:t>
            </a:r>
            <a:r>
              <a:rPr lang="nb-NO" sz="1200" dirty="0" smtClean="0"/>
              <a:t>eget </a:t>
            </a:r>
            <a:r>
              <a:rPr lang="nb-NO" sz="1200" dirty="0"/>
              <a:t>lag og mottakende lag har </a:t>
            </a:r>
            <a:r>
              <a:rPr lang="nb-NO" sz="1200" dirty="0" smtClean="0"/>
              <a:t>sammen ansvar </a:t>
            </a:r>
            <a:r>
              <a:rPr lang="nb-NO" sz="1200" dirty="0"/>
              <a:t>for å informere og forankre </a:t>
            </a:r>
            <a:r>
              <a:rPr lang="nb-NO" sz="1200" dirty="0" smtClean="0"/>
              <a:t>ordningen i sine </a:t>
            </a:r>
            <a:r>
              <a:rPr lang="nb-NO" sz="1200" dirty="0"/>
              <a:t>spillegrupper. Det er sentralt at </a:t>
            </a:r>
            <a:r>
              <a:rPr lang="nb-NO" sz="1200" dirty="0" smtClean="0"/>
              <a:t>hospitanten </a:t>
            </a:r>
            <a:r>
              <a:rPr lang="nb-NO" sz="1200" dirty="0"/>
              <a:t>fortsatt utviser gode holdninger når de er på eget lag. Unngå splittelse i egen spillergruppe</a:t>
            </a:r>
            <a:r>
              <a:rPr lang="nb-NO" sz="1200" dirty="0" smtClean="0"/>
              <a:t>.</a:t>
            </a:r>
            <a:endParaRPr lang="nb-NO" sz="1200" dirty="0"/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nb-NO" sz="1200" dirty="0" smtClean="0"/>
              <a:t>Trener </a:t>
            </a:r>
            <a:r>
              <a:rPr lang="nb-NO" sz="1200" dirty="0"/>
              <a:t>på eget lag skal, i samarbeid med aktuelle foreldre, påse at den </a:t>
            </a:r>
            <a:r>
              <a:rPr lang="nb-NO" sz="1200" dirty="0" smtClean="0"/>
              <a:t>totale belastningen </a:t>
            </a:r>
            <a:r>
              <a:rPr lang="nb-NO" sz="1200" dirty="0"/>
              <a:t>for </a:t>
            </a:r>
            <a:r>
              <a:rPr lang="nb-NO" sz="1200" dirty="0" smtClean="0"/>
              <a:t>hospitanten </a:t>
            </a:r>
            <a:r>
              <a:rPr lang="nb-NO" sz="1200" dirty="0"/>
              <a:t>ikke blir for stor. Husk at spilleren er ikke </a:t>
            </a:r>
            <a:r>
              <a:rPr lang="nb-NO" sz="1200" dirty="0" smtClean="0"/>
              <a:t>voksen, og at det er de voksne som bestemmer.</a:t>
            </a:r>
            <a:endParaRPr lang="nb-NO" sz="1200" dirty="0"/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nb-NO" sz="1200" dirty="0" smtClean="0"/>
              <a:t>Trenerne </a:t>
            </a:r>
            <a:r>
              <a:rPr lang="nb-NO" sz="1200" dirty="0"/>
              <a:t>på begge lag skal evaluere hospiteringen løpende i tillegg til møte </a:t>
            </a:r>
            <a:r>
              <a:rPr lang="nb-NO" sz="1200" dirty="0" smtClean="0"/>
              <a:t>med foreldre </a:t>
            </a:r>
            <a:r>
              <a:rPr lang="nb-NO" sz="1200" dirty="0"/>
              <a:t>og spiller minimum to ganger pr år.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nb-NO" sz="1200" dirty="0" smtClean="0"/>
              <a:t>Trener på eget lag må </a:t>
            </a:r>
            <a:r>
              <a:rPr lang="nb-NO" sz="1200" dirty="0"/>
              <a:t>særlig være på vakt </a:t>
            </a:r>
            <a:r>
              <a:rPr lang="nb-NO" sz="1200" dirty="0" smtClean="0"/>
              <a:t>mot holdninger </a:t>
            </a:r>
            <a:r>
              <a:rPr lang="nb-NO" sz="1200" dirty="0"/>
              <a:t>hvor </a:t>
            </a:r>
            <a:r>
              <a:rPr lang="nb-NO" sz="1200" dirty="0" smtClean="0"/>
              <a:t>hospitanten ”</a:t>
            </a:r>
            <a:r>
              <a:rPr lang="nb-NO" sz="1200" dirty="0"/>
              <a:t>tar av” og i ord og </a:t>
            </a:r>
            <a:r>
              <a:rPr lang="nb-NO" sz="1200" dirty="0" smtClean="0"/>
              <a:t>holdning </a:t>
            </a:r>
            <a:r>
              <a:rPr lang="nb-NO" sz="1200" dirty="0"/>
              <a:t>formidler at de er </a:t>
            </a:r>
            <a:r>
              <a:rPr lang="nb-NO" sz="1200" dirty="0" smtClean="0"/>
              <a:t>«bedre enn» </a:t>
            </a:r>
            <a:r>
              <a:rPr lang="nb-NO" sz="1200" dirty="0"/>
              <a:t>etc. Dersom </a:t>
            </a:r>
            <a:r>
              <a:rPr lang="nb-NO" sz="1200" dirty="0" smtClean="0"/>
              <a:t>slike holdninger </a:t>
            </a:r>
            <a:r>
              <a:rPr lang="nb-NO" sz="1200" dirty="0"/>
              <a:t>oppstår skal det påtales umiddelbart overfor spiller og </a:t>
            </a:r>
            <a:r>
              <a:rPr lang="nb-NO" sz="1200" dirty="0" smtClean="0"/>
              <a:t>foreldre. Ved gjentatte </a:t>
            </a:r>
            <a:r>
              <a:rPr lang="nb-NO" sz="1200" dirty="0"/>
              <a:t>episoder skal hospiteringen opphøre. </a:t>
            </a:r>
            <a:endParaRPr lang="nb-NO" sz="1200" dirty="0" smtClean="0"/>
          </a:p>
        </p:txBody>
      </p:sp>
      <p:sp>
        <p:nvSpPr>
          <p:cNvPr id="7" name="TekstSylinder 6"/>
          <p:cNvSpPr txBox="1"/>
          <p:nvPr/>
        </p:nvSpPr>
        <p:spPr>
          <a:xfrm>
            <a:off x="5148064" y="65253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457200" y="6243590"/>
            <a:ext cx="82296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nb-NO" sz="1200" b="1" dirty="0"/>
              <a:t>Hospitanter skal være gode </a:t>
            </a:r>
            <a:r>
              <a:rPr lang="nb-NO" sz="1200" b="1" dirty="0" smtClean="0"/>
              <a:t>forbilder.</a:t>
            </a:r>
            <a:endParaRPr lang="nb-NO" sz="1200" b="1" dirty="0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024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 anchor="ctr">
            <a:normAutofit/>
          </a:bodyPr>
          <a:lstStyle/>
          <a:p>
            <a:pPr algn="ctr"/>
            <a:r>
              <a:rPr lang="nb-NO" sz="2800" dirty="0" smtClean="0">
                <a:solidFill>
                  <a:schemeClr val="accent1"/>
                </a:solidFill>
              </a:rPr>
              <a:t>Trener-plakaten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600" dirty="0"/>
              <a:t>For de fleste er foreldre/foresatt og trenerne de viktigste personene for trivsel og framgang. Foreldrene er de viktigste i de yngste årsklassene. Mange foreldre har dobbeltroller som både trener og foresatt. Trenerrollen – sett fra en spillers perspektiv - er av avgjørende betydning for framgang. </a:t>
            </a:r>
          </a:p>
          <a:p>
            <a:pPr marL="0" indent="0">
              <a:buNone/>
            </a:pPr>
            <a:r>
              <a:rPr lang="nb-NO" sz="1600" dirty="0"/>
              <a:t>Hva kjennetegner trenerne som har betydd mest i spillerens utvikling?</a:t>
            </a:r>
          </a:p>
          <a:p>
            <a:pPr marL="0" indent="0">
              <a:buNone/>
            </a:pPr>
            <a:r>
              <a:rPr lang="nb-NO" sz="1600" dirty="0"/>
              <a:t>I følge undersøkelser er ikke svarene knyttet til veiledning i fotballfaglige forhold. De er nærmere knyttet til kjennetegn som:</a:t>
            </a:r>
          </a:p>
          <a:p>
            <a:pPr lvl="0"/>
            <a:r>
              <a:rPr lang="nb-NO" sz="1600" dirty="0"/>
              <a:t>Trygge og stabile trenere over tid.</a:t>
            </a:r>
          </a:p>
          <a:p>
            <a:pPr lvl="0"/>
            <a:r>
              <a:rPr lang="nb-NO" sz="1600" dirty="0"/>
              <a:t>Forutsigbarhet og rettferdighet.</a:t>
            </a:r>
          </a:p>
          <a:p>
            <a:pPr lvl="0"/>
            <a:r>
              <a:rPr lang="nb-NO" sz="1600" dirty="0"/>
              <a:t>Godt humør og kameratskap innad i gruppa.</a:t>
            </a:r>
          </a:p>
          <a:p>
            <a:pPr lvl="0"/>
            <a:r>
              <a:rPr lang="nb-NO" sz="1600" dirty="0"/>
              <a:t>Treninger med mye spill.</a:t>
            </a:r>
          </a:p>
          <a:p>
            <a:pPr marL="0" indent="0">
              <a:buNone/>
            </a:pPr>
            <a:r>
              <a:rPr lang="nb-NO" sz="1600" dirty="0"/>
              <a:t>For å oppfylle disse kjennetegnene er det viktig at treneren fyller en voksenrolle med god kompetanse til å lede aktivitet for de ulike aldergruppene</a:t>
            </a:r>
            <a:r>
              <a:rPr lang="nb-NO" sz="1600" dirty="0" smtClean="0"/>
              <a:t>.</a:t>
            </a:r>
            <a:endParaRPr lang="nb-NO" sz="1600" dirty="0"/>
          </a:p>
          <a:p>
            <a:pPr marL="0" indent="0">
              <a:buNone/>
            </a:pPr>
            <a:endParaRPr lang="nb-NO" sz="1200" dirty="0" smtClean="0"/>
          </a:p>
          <a:p>
            <a:pPr marL="0" indent="0">
              <a:buNone/>
            </a:pPr>
            <a:endParaRPr lang="nb-NO" sz="1200" dirty="0"/>
          </a:p>
          <a:p>
            <a:pPr marL="0" indent="0">
              <a:buNone/>
            </a:pPr>
            <a:r>
              <a:rPr lang="nb-NO" sz="1600" dirty="0"/>
              <a:t>Trenernes foresatte er Sportslig leder og klubbens styre. (tjenestevei)</a:t>
            </a:r>
            <a:endParaRPr lang="nb-NO" sz="16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8612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 anchor="ctr">
            <a:normAutofit/>
          </a:bodyPr>
          <a:lstStyle/>
          <a:p>
            <a:pPr algn="ctr"/>
            <a:r>
              <a:rPr lang="nb-NO" sz="2800" dirty="0" smtClean="0">
                <a:solidFill>
                  <a:schemeClr val="accent1"/>
                </a:solidFill>
              </a:rPr>
              <a:t>Trener-plakaten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600" dirty="0" smtClean="0"/>
              <a:t>Treneren </a:t>
            </a:r>
            <a:r>
              <a:rPr lang="nb-NO" sz="1600" dirty="0"/>
              <a:t>i FK Fosen skal være både faglig og pedagogisk dyktig. Kravet til å drive god ferdighetsutvikling blir stadig større, og vi må utvikle trenere i tråd med dette økende kompetansekravet.</a:t>
            </a:r>
          </a:p>
          <a:p>
            <a:r>
              <a:rPr lang="nb-NO" sz="1600" dirty="0"/>
              <a:t>Treneren må kunne tenke helhetlig for å skape et godt miljø og utvikle spillernes ferdigheter.</a:t>
            </a:r>
          </a:p>
          <a:p>
            <a:r>
              <a:rPr lang="nb-NO" sz="1600" dirty="0"/>
              <a:t>Treneren skal ikke bare være opptatt av å utvikle gode fotballspillere, men også sette fokus på grunnleggende verdier og holdninger. </a:t>
            </a:r>
          </a:p>
          <a:p>
            <a:r>
              <a:rPr lang="nb-NO" sz="1600" dirty="0"/>
              <a:t>Treneren i ungdomsfotball må være bevisst på at spillerne har ulike motiv, behov og målsettinger. Her står medbestemmelse, differensiering og trivsel/trygghet sentralt:</a:t>
            </a:r>
          </a:p>
          <a:p>
            <a:r>
              <a:rPr lang="nb-NO" sz="1600" b="1" dirty="0"/>
              <a:t>Medbestemmelse: </a:t>
            </a:r>
            <a:r>
              <a:rPr lang="nb-NO" sz="1600" dirty="0"/>
              <a:t>involvere spillerne i planlegging av aktiviteter</a:t>
            </a:r>
          </a:p>
          <a:p>
            <a:r>
              <a:rPr lang="nb-NO" sz="1600" b="1" dirty="0"/>
              <a:t>Differensiering: </a:t>
            </a:r>
            <a:r>
              <a:rPr lang="nb-NO" sz="1600" dirty="0"/>
              <a:t>legge forholdene til rette for enkeltspilleren </a:t>
            </a:r>
            <a:r>
              <a:rPr lang="nb-NO" sz="1600" dirty="0" err="1"/>
              <a:t>ifht</a:t>
            </a:r>
            <a:r>
              <a:rPr lang="nb-NO" sz="1600" dirty="0"/>
              <a:t>. </a:t>
            </a:r>
            <a:r>
              <a:rPr lang="nb-NO" sz="1600" dirty="0" smtClean="0"/>
              <a:t>ambisjoner/ferdigheter/interesse/satsing </a:t>
            </a:r>
            <a:r>
              <a:rPr lang="nb-NO" sz="1600" dirty="0"/>
              <a:t>(antall treninger, treningsinnhold, krav til kvalitet</a:t>
            </a:r>
            <a:r>
              <a:rPr lang="nb-NO" sz="1600" dirty="0" smtClean="0"/>
              <a:t>).Med </a:t>
            </a:r>
            <a:r>
              <a:rPr lang="nb-NO" sz="1600" dirty="0"/>
              <a:t>andre ord et opplegg skreddersydd for den enkelte spillers ønsker og behov.</a:t>
            </a:r>
          </a:p>
          <a:p>
            <a:r>
              <a:rPr lang="nb-NO" sz="1600" b="1" i="1" dirty="0"/>
              <a:t>Trygghet + mestring = trivsel</a:t>
            </a:r>
            <a:r>
              <a:rPr lang="nb-NO" sz="1600" dirty="0"/>
              <a:t>: Skap trygghet i gruppa. Legg opp aktiviteten slik at spillerne får følelsen av mestring så ofte som mulig. Da kommer trivselen. </a:t>
            </a:r>
          </a:p>
          <a:p>
            <a:pPr marL="0" indent="0">
              <a:buNone/>
            </a:pPr>
            <a:r>
              <a:rPr lang="nb-NO" sz="1600" dirty="0"/>
              <a:t>Et læringsmiljø med god trivsel er nøkkelen til utvikling, og treneren er en viktig ressurs i den forbindelse.</a:t>
            </a:r>
          </a:p>
          <a:p>
            <a:pPr marL="0" indent="0">
              <a:buNone/>
            </a:pPr>
            <a:endParaRPr lang="nb-NO" sz="12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1377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214159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nb-NO" sz="6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TRYGGHET + MESTRING </a:t>
            </a:r>
            <a:endParaRPr lang="nb-NO" sz="6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nb-NO" sz="6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=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nb-NO" sz="6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TRIVSEL</a:t>
            </a:r>
            <a:endParaRPr lang="nb-NO" sz="6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4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nb-NO" sz="2800" dirty="0" smtClean="0"/>
              <a:t>Foreldre-plakaten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Autofit/>
          </a:bodyPr>
          <a:lstStyle/>
          <a:p>
            <a:r>
              <a:rPr lang="nb-NO" sz="1800" dirty="0" smtClean="0"/>
              <a:t>Møt </a:t>
            </a:r>
            <a:r>
              <a:rPr lang="nb-NO" sz="1800" dirty="0"/>
              <a:t>opp på trening og kamp - barna ønsker </a:t>
            </a:r>
            <a:r>
              <a:rPr lang="nb-NO" sz="1800" dirty="0" smtClean="0"/>
              <a:t>det</a:t>
            </a:r>
            <a:endParaRPr lang="nb-NO" sz="1800" dirty="0"/>
          </a:p>
          <a:p>
            <a:r>
              <a:rPr lang="nb-NO" sz="1800" dirty="0" smtClean="0"/>
              <a:t>Gi </a:t>
            </a:r>
            <a:r>
              <a:rPr lang="nb-NO" sz="1800" dirty="0"/>
              <a:t>oppmuntring til alle spillerne - ikke bare ditt eget </a:t>
            </a:r>
            <a:r>
              <a:rPr lang="nb-NO" sz="1800" dirty="0" smtClean="0"/>
              <a:t>barn</a:t>
            </a:r>
            <a:endParaRPr lang="nb-NO" sz="1800" dirty="0"/>
          </a:p>
          <a:p>
            <a:r>
              <a:rPr lang="nb-NO" sz="1800" dirty="0" smtClean="0"/>
              <a:t>Gi </a:t>
            </a:r>
            <a:r>
              <a:rPr lang="nb-NO" sz="1800" dirty="0"/>
              <a:t>oppmuntring i medgang og </a:t>
            </a:r>
            <a:r>
              <a:rPr lang="nb-NO" sz="1800" dirty="0" smtClean="0"/>
              <a:t>motgang</a:t>
            </a:r>
            <a:endParaRPr lang="nb-NO" sz="1800" dirty="0"/>
          </a:p>
          <a:p>
            <a:r>
              <a:rPr lang="nb-NO" sz="1800" dirty="0" smtClean="0"/>
              <a:t>Respekter </a:t>
            </a:r>
            <a:r>
              <a:rPr lang="nb-NO" sz="1800" dirty="0"/>
              <a:t>trener/lagleders bruk av spillere – seriøse innspill kan du gi etter </a:t>
            </a:r>
            <a:r>
              <a:rPr lang="nb-NO" sz="1800" dirty="0" smtClean="0"/>
              <a:t>kampen</a:t>
            </a:r>
            <a:endParaRPr lang="nb-NO" sz="1800" dirty="0"/>
          </a:p>
          <a:p>
            <a:r>
              <a:rPr lang="nb-NO" sz="1800" dirty="0" smtClean="0"/>
              <a:t>Se </a:t>
            </a:r>
            <a:r>
              <a:rPr lang="nb-NO" sz="1800" dirty="0"/>
              <a:t>på dommeren som en veileder – respekter </a:t>
            </a:r>
            <a:r>
              <a:rPr lang="nb-NO" sz="1800" dirty="0" smtClean="0"/>
              <a:t>avgjørelsene</a:t>
            </a:r>
            <a:endParaRPr lang="nb-NO" sz="1800" dirty="0"/>
          </a:p>
          <a:p>
            <a:r>
              <a:rPr lang="nb-NO" sz="1800" dirty="0" smtClean="0"/>
              <a:t>Stimuler </a:t>
            </a:r>
            <a:r>
              <a:rPr lang="nb-NO" sz="1800" dirty="0"/>
              <a:t>og oppmuntre ditt barn til å delta – ikke </a:t>
            </a:r>
            <a:r>
              <a:rPr lang="nb-NO" sz="1800" dirty="0" smtClean="0"/>
              <a:t>press</a:t>
            </a:r>
            <a:endParaRPr lang="nb-NO" sz="1800" dirty="0"/>
          </a:p>
          <a:p>
            <a:r>
              <a:rPr lang="nb-NO" sz="1800" dirty="0" smtClean="0"/>
              <a:t>Spør </a:t>
            </a:r>
            <a:r>
              <a:rPr lang="nb-NO" sz="1800" dirty="0"/>
              <a:t>om kampen var morsom og spennende – ikke bare om </a:t>
            </a:r>
            <a:r>
              <a:rPr lang="nb-NO" sz="1800" dirty="0" smtClean="0"/>
              <a:t>resultatet</a:t>
            </a:r>
            <a:endParaRPr lang="nb-NO" sz="1800" dirty="0"/>
          </a:p>
          <a:p>
            <a:r>
              <a:rPr lang="nb-NO" sz="1800" dirty="0" smtClean="0"/>
              <a:t>Sørg </a:t>
            </a:r>
            <a:r>
              <a:rPr lang="nb-NO" sz="1800" dirty="0"/>
              <a:t>for riktig og fornuftig utstyr – men ikke </a:t>
            </a:r>
            <a:r>
              <a:rPr lang="nb-NO" sz="1800" dirty="0" smtClean="0"/>
              <a:t>overdriv</a:t>
            </a:r>
            <a:endParaRPr lang="nb-NO" sz="1800" dirty="0"/>
          </a:p>
          <a:p>
            <a:r>
              <a:rPr lang="nb-NO" sz="1800" dirty="0" smtClean="0"/>
              <a:t>Vis </a:t>
            </a:r>
            <a:r>
              <a:rPr lang="nb-NO" sz="1800" dirty="0"/>
              <a:t>respekt for klubbens arbeid – delta på foreldremøter for å avklare holdninger og </a:t>
            </a:r>
            <a:r>
              <a:rPr lang="nb-NO" sz="1800" dirty="0" smtClean="0"/>
              <a:t>ambisjoner</a:t>
            </a:r>
            <a:endParaRPr lang="nb-NO" sz="1800" dirty="0"/>
          </a:p>
          <a:p>
            <a:r>
              <a:rPr lang="nb-NO" sz="1800" dirty="0" smtClean="0"/>
              <a:t>Tenk </a:t>
            </a:r>
            <a:r>
              <a:rPr lang="nb-NO" sz="1800" dirty="0"/>
              <a:t>på at det er ditt barn som spiller fotball – ikke </a:t>
            </a:r>
            <a:r>
              <a:rPr lang="nb-NO" sz="1800" dirty="0" smtClean="0"/>
              <a:t>du</a:t>
            </a:r>
            <a:endParaRPr lang="nb-NO" sz="1800" dirty="0"/>
          </a:p>
          <a:p>
            <a:r>
              <a:rPr lang="nb-NO" sz="1800" dirty="0" smtClean="0"/>
              <a:t>Vis </a:t>
            </a:r>
            <a:r>
              <a:rPr lang="nb-NO" sz="1800" dirty="0"/>
              <a:t>respekt for andre – ikke røyk på </a:t>
            </a:r>
            <a:r>
              <a:rPr lang="nb-NO" sz="1800" dirty="0" smtClean="0"/>
              <a:t>sidelinja</a:t>
            </a:r>
            <a:endParaRPr lang="nb-NO" sz="1800" dirty="0"/>
          </a:p>
          <a:p>
            <a:r>
              <a:rPr lang="nb-NO" sz="1800" dirty="0" smtClean="0"/>
              <a:t>Husk </a:t>
            </a:r>
            <a:r>
              <a:rPr lang="nb-NO" sz="1800" dirty="0"/>
              <a:t>at barn gjør som du gjør – ikke som du sier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30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2675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nb-NO" dirty="0" smtClean="0"/>
              <a:t>Klubbens grunnverdier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436096" y="1988840"/>
            <a:ext cx="3116198" cy="4104456"/>
          </a:xfrm>
        </p:spPr>
        <p:txBody>
          <a:bodyPr>
            <a:noAutofit/>
          </a:bodyPr>
          <a:lstStyle/>
          <a:p>
            <a:pPr lvl="0"/>
            <a:r>
              <a:rPr lang="nb-NO" sz="1300" dirty="0" smtClean="0"/>
              <a:t>FK Fosen </a:t>
            </a:r>
            <a:r>
              <a:rPr lang="nb-NO" sz="1300" dirty="0"/>
              <a:t>skal ha et godt sportslig tilbud til de som ønsker å delta i organisert fotball. Det sportslige tilbudet skal gi alle spillere opplevelse av mestring og utfordringer.</a:t>
            </a:r>
          </a:p>
          <a:p>
            <a:pPr lvl="0"/>
            <a:r>
              <a:rPr lang="nb-NO" sz="1300" dirty="0" smtClean="0"/>
              <a:t>FK Fosen skal </a:t>
            </a:r>
            <a:r>
              <a:rPr lang="nb-NO" sz="1300" dirty="0"/>
              <a:t>fremstå som noe man er stolt av å være en del </a:t>
            </a:r>
            <a:r>
              <a:rPr lang="nb-NO" sz="1300" dirty="0" smtClean="0"/>
              <a:t>av.</a:t>
            </a:r>
            <a:endParaRPr lang="nb-NO" sz="1300" dirty="0"/>
          </a:p>
          <a:p>
            <a:pPr lvl="0"/>
            <a:r>
              <a:rPr lang="nb-NO" sz="1300" dirty="0"/>
              <a:t>FK Fosen skal </a:t>
            </a:r>
            <a:r>
              <a:rPr lang="nb-NO" sz="1300" dirty="0" smtClean="0"/>
              <a:t>være en betydelig aktør </a:t>
            </a:r>
            <a:r>
              <a:rPr lang="nb-NO" sz="1300" dirty="0"/>
              <a:t>innen barne- og ungdomsarbeidet i nærmiljøet. Det innebærer at klubben skal bidra til </a:t>
            </a:r>
            <a:r>
              <a:rPr lang="nb-NO" sz="1300" dirty="0" smtClean="0"/>
              <a:t>fysisk og sosial utvikling </a:t>
            </a:r>
            <a:r>
              <a:rPr lang="nb-NO" sz="1300" dirty="0"/>
              <a:t>av barn og </a:t>
            </a:r>
            <a:r>
              <a:rPr lang="nb-NO" sz="1300" dirty="0" smtClean="0"/>
              <a:t>unge.</a:t>
            </a:r>
            <a:endParaRPr lang="nb-NO" sz="1300" dirty="0"/>
          </a:p>
          <a:p>
            <a:pPr lvl="0"/>
            <a:r>
              <a:rPr lang="nb-NO" sz="1300" dirty="0"/>
              <a:t>Individuell tilpasset sportslig tilbud </a:t>
            </a:r>
            <a:r>
              <a:rPr lang="nb-NO" sz="1300" dirty="0" smtClean="0"/>
              <a:t>er viktig</a:t>
            </a:r>
            <a:r>
              <a:rPr lang="nb-NO" sz="1300" dirty="0"/>
              <a:t>. Det innebærer at klubben vil jobbe for å gi spillerne en ferdighetsutvikling som er i tråd med deres behov og </a:t>
            </a:r>
            <a:r>
              <a:rPr lang="nb-NO" sz="1300" dirty="0" smtClean="0"/>
              <a:t>ønsker.</a:t>
            </a:r>
            <a:endParaRPr lang="nb-NO" sz="13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2051720" y="148478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Flest mulig, best mulig, lengst mulig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611560" y="3936366"/>
            <a:ext cx="4824536" cy="160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Fotballens verdigrunnlag </a:t>
            </a:r>
            <a:endParaRPr lang="nb-NO" sz="1400" dirty="0"/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nb-NO" sz="1400" dirty="0"/>
              <a:t>Barne- og ungdomsfotballen bygger på tre pilarer som sammen danner verdigrunnlaget for fotballen, på og utenfor </a:t>
            </a:r>
            <a:r>
              <a:rPr lang="nb-NO" sz="1400" dirty="0" smtClean="0"/>
              <a:t>banen.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nb-NO" sz="1400" dirty="0" smtClean="0"/>
              <a:t>Fotballens </a:t>
            </a:r>
            <a:r>
              <a:rPr lang="nb-NO" sz="1400" dirty="0"/>
              <a:t>verdigrunnlag er direkte avledet fra idrettens grunnverdier og gir retning for hvordan spillere, lag, trenere, lagledere, </a:t>
            </a:r>
            <a:r>
              <a:rPr lang="nb-NO" sz="1400" dirty="0" smtClean="0"/>
              <a:t>foreldre og klubb samhandler i hverdagen</a:t>
            </a:r>
            <a:r>
              <a:rPr lang="nb-NO" sz="1400" dirty="0"/>
              <a:t>. </a:t>
            </a: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2"/>
          <a:srcRect l="6677" t="-1" r="2345" b="1539"/>
          <a:stretch/>
        </p:blipFill>
        <p:spPr>
          <a:xfrm>
            <a:off x="1319064" y="1854117"/>
            <a:ext cx="2160000" cy="2089815"/>
          </a:xfrm>
          <a:prstGeom prst="rect">
            <a:avLst/>
          </a:prstGeom>
        </p:spPr>
      </p:pic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07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nb-NO" dirty="0"/>
              <a:t>Klubbens organisasjon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03580410"/>
              </p:ext>
            </p:extLst>
          </p:nvPr>
        </p:nvGraphicFramePr>
        <p:xfrm>
          <a:off x="457200" y="1920875"/>
          <a:ext cx="4038600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lassholder for innhol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Klubbens styre engasjerer Sportslig leder og lagenes trenere.</a:t>
            </a:r>
          </a:p>
          <a:p>
            <a:r>
              <a:rPr lang="nb-NO" dirty="0" smtClean="0"/>
              <a:t>Sportslig leder samler trenere til Trenerforum</a:t>
            </a:r>
            <a:r>
              <a:rPr lang="nb-NO" dirty="0" smtClean="0"/>
              <a:t>.</a:t>
            </a:r>
          </a:p>
          <a:p>
            <a:r>
              <a:rPr lang="nb-NO" dirty="0" smtClean="0"/>
              <a:t>Klubbens styre og sportslig leder har dialog med NFF Trøndelag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1111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Årsmøtet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Budsjett</a:t>
            </a:r>
          </a:p>
          <a:p>
            <a:r>
              <a:rPr lang="nb-NO" dirty="0" smtClean="0"/>
              <a:t>Regnskap</a:t>
            </a:r>
          </a:p>
          <a:p>
            <a:r>
              <a:rPr lang="nb-NO" dirty="0" smtClean="0"/>
              <a:t>Årsmelding</a:t>
            </a:r>
          </a:p>
          <a:p>
            <a:r>
              <a:rPr lang="nb-NO" dirty="0" smtClean="0"/>
              <a:t>Valg av leder og styrets medlemmer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984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nb-NO" dirty="0" smtClean="0"/>
              <a:t>Ansvarsfordeling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038600" cy="48701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100" b="1" dirty="0"/>
              <a:t>Styrets ansvar</a:t>
            </a:r>
          </a:p>
          <a:p>
            <a:r>
              <a:rPr lang="nb-NO" sz="1100" dirty="0" smtClean="0"/>
              <a:t>Budsjett og regnskap</a:t>
            </a:r>
          </a:p>
          <a:p>
            <a:r>
              <a:rPr lang="nb-NO" sz="1100" dirty="0" smtClean="0"/>
              <a:t>Engasjere </a:t>
            </a:r>
            <a:r>
              <a:rPr lang="nb-NO" sz="1100" dirty="0"/>
              <a:t>sportslig </a:t>
            </a:r>
            <a:r>
              <a:rPr lang="nb-NO" sz="1100" dirty="0" smtClean="0"/>
              <a:t>leder</a:t>
            </a:r>
          </a:p>
          <a:p>
            <a:r>
              <a:rPr lang="nb-NO" sz="1100" dirty="0" smtClean="0"/>
              <a:t>Engasjere trenere og øvrige tillitsvalgte </a:t>
            </a:r>
            <a:r>
              <a:rPr lang="nb-NO" sz="1100" dirty="0"/>
              <a:t>til samtlige </a:t>
            </a:r>
            <a:r>
              <a:rPr lang="nb-NO" sz="1100" dirty="0" smtClean="0"/>
              <a:t>lag</a:t>
            </a:r>
          </a:p>
          <a:p>
            <a:r>
              <a:rPr lang="nb-NO" sz="1100" dirty="0" smtClean="0"/>
              <a:t>Revidere </a:t>
            </a:r>
            <a:r>
              <a:rPr lang="nb-NO" sz="1100" dirty="0"/>
              <a:t>sportslig </a:t>
            </a:r>
            <a:r>
              <a:rPr lang="nb-NO" sz="1100" dirty="0" smtClean="0"/>
              <a:t>plan</a:t>
            </a:r>
          </a:p>
          <a:p>
            <a:r>
              <a:rPr lang="nb-NO" sz="1100" dirty="0" smtClean="0"/>
              <a:t>Sikre </a:t>
            </a:r>
            <a:r>
              <a:rPr lang="nb-NO" sz="1100" dirty="0"/>
              <a:t>at alle tillitsvalgte og trenere har </a:t>
            </a:r>
            <a:r>
              <a:rPr lang="nb-NO" sz="1100" dirty="0" smtClean="0"/>
              <a:t>politiattest</a:t>
            </a:r>
          </a:p>
          <a:p>
            <a:r>
              <a:rPr lang="nb-NO" sz="1100" dirty="0" smtClean="0"/>
              <a:t>Følge opp valgkomite</a:t>
            </a:r>
          </a:p>
          <a:p>
            <a:r>
              <a:rPr lang="nb-NO" sz="1100" dirty="0" smtClean="0"/>
              <a:t>Lage årsberetning</a:t>
            </a:r>
          </a:p>
          <a:p>
            <a:r>
              <a:rPr lang="nb-NO" sz="1100" dirty="0" smtClean="0"/>
              <a:t>Forberede og avholde årsmøte</a:t>
            </a:r>
          </a:p>
          <a:p>
            <a:r>
              <a:rPr lang="nb-NO" sz="1100" dirty="0" smtClean="0"/>
              <a:t>Arrangere </a:t>
            </a:r>
            <a:r>
              <a:rPr lang="nb-NO" sz="1100" dirty="0" err="1" smtClean="0"/>
              <a:t>Vårcup</a:t>
            </a:r>
            <a:r>
              <a:rPr lang="nb-NO" sz="1100" dirty="0" smtClean="0"/>
              <a:t> og Årsfest</a:t>
            </a:r>
          </a:p>
          <a:p>
            <a:r>
              <a:rPr lang="nb-NO" sz="1100" dirty="0" smtClean="0"/>
              <a:t>Påmelding av lag i seriesystemet</a:t>
            </a:r>
          </a:p>
          <a:p>
            <a:r>
              <a:rPr lang="nb-NO" sz="1100" dirty="0" smtClean="0"/>
              <a:t>Bestemmelser rundt deltagelse på cup, samt påmelding av lag til cup</a:t>
            </a:r>
          </a:p>
          <a:p>
            <a:r>
              <a:rPr lang="nb-NO" sz="1100" dirty="0" smtClean="0"/>
              <a:t>Gjennomføre minst 10 styremøter mellom årsmøter.</a:t>
            </a:r>
          </a:p>
          <a:p>
            <a:r>
              <a:rPr lang="nb-NO" sz="1100" dirty="0" smtClean="0"/>
              <a:t>En av styrets medlemmer skal vøre sosialkontakt i </a:t>
            </a:r>
            <a:r>
              <a:rPr lang="nb-NO" sz="1100" dirty="0" smtClean="0"/>
              <a:t>klubben</a:t>
            </a:r>
            <a:endParaRPr lang="nb-NO" sz="1100" dirty="0"/>
          </a:p>
          <a:p>
            <a:r>
              <a:rPr lang="nb-NO" sz="1100" dirty="0" smtClean="0"/>
              <a:t>Kontakt/dialog med NFF Trøndelag</a:t>
            </a:r>
          </a:p>
          <a:p>
            <a:r>
              <a:rPr lang="nb-NO" sz="1100" dirty="0" smtClean="0"/>
              <a:t>Inngå sponsoravtaler og ivareta sponsorenes interesser</a:t>
            </a:r>
            <a:endParaRPr lang="nb-NO" sz="1100" dirty="0" smtClean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48701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100" b="1" dirty="0" smtClean="0"/>
              <a:t>Sportslig leders </a:t>
            </a:r>
            <a:r>
              <a:rPr lang="nb-NO" sz="1100" b="1" dirty="0" smtClean="0"/>
              <a:t>ansvar: (</a:t>
            </a:r>
            <a:r>
              <a:rPr lang="nb-NO" sz="1100" b="1" dirty="0" smtClean="0"/>
              <a:t>sammen med klubbens styre)</a:t>
            </a:r>
            <a:endParaRPr lang="nb-NO" sz="1100" b="1" dirty="0" smtClean="0"/>
          </a:p>
          <a:p>
            <a:r>
              <a:rPr lang="nb-NO" sz="1100" dirty="0" smtClean="0"/>
              <a:t>Sportslig </a:t>
            </a:r>
            <a:r>
              <a:rPr lang="nb-NO" sz="1100" dirty="0"/>
              <a:t>leder </a:t>
            </a:r>
            <a:r>
              <a:rPr lang="nb-NO" sz="1100" dirty="0" smtClean="0"/>
              <a:t>(SL) utpekes av og rapporterer til klubbens </a:t>
            </a:r>
            <a:r>
              <a:rPr lang="nb-NO" sz="1100" dirty="0" smtClean="0"/>
              <a:t>styre, innkalles </a:t>
            </a:r>
            <a:r>
              <a:rPr lang="nb-NO" sz="1100" dirty="0" smtClean="0"/>
              <a:t>ved behov</a:t>
            </a:r>
            <a:endParaRPr lang="nb-NO" sz="1100" dirty="0"/>
          </a:p>
          <a:p>
            <a:r>
              <a:rPr lang="nb-NO" sz="1100" dirty="0"/>
              <a:t>Vervet innebærer oppfølging av sportslig strategi på alle nivåer, informasjon </a:t>
            </a:r>
            <a:r>
              <a:rPr lang="nb-NO" sz="1100" dirty="0" smtClean="0"/>
              <a:t>til oppmenn/lagledere </a:t>
            </a:r>
            <a:r>
              <a:rPr lang="nb-NO" sz="1100" dirty="0"/>
              <a:t>om styrevedtak og informasjon til styret fra lagene i form </a:t>
            </a:r>
            <a:r>
              <a:rPr lang="nb-NO" sz="1100" dirty="0" smtClean="0"/>
              <a:t>av «Situasjonsrapport</a:t>
            </a:r>
            <a:r>
              <a:rPr lang="nb-NO" sz="1100" dirty="0"/>
              <a:t>».</a:t>
            </a:r>
          </a:p>
          <a:p>
            <a:r>
              <a:rPr lang="nb-NO" sz="1100" dirty="0"/>
              <a:t>Videre skal </a:t>
            </a:r>
            <a:r>
              <a:rPr lang="nb-NO" sz="1100" dirty="0" smtClean="0"/>
              <a:t>SL fortløpende </a:t>
            </a:r>
            <a:r>
              <a:rPr lang="nb-NO" sz="1100" dirty="0"/>
              <a:t>og etter behov informere, rettlede og </a:t>
            </a:r>
            <a:r>
              <a:rPr lang="nb-NO" sz="1100" dirty="0" smtClean="0"/>
              <a:t>gi råd til tillitsvalgte</a:t>
            </a:r>
            <a:endParaRPr lang="nb-NO" sz="1100" dirty="0"/>
          </a:p>
          <a:p>
            <a:r>
              <a:rPr lang="nb-NO" sz="1100" dirty="0" smtClean="0"/>
              <a:t>SL har </a:t>
            </a:r>
            <a:r>
              <a:rPr lang="nb-NO" sz="1100" dirty="0"/>
              <a:t>ansvaret for alle konflikter som oppstår på det sportslige plan i l</a:t>
            </a:r>
            <a:r>
              <a:rPr lang="nb-NO" sz="1100" dirty="0" smtClean="0"/>
              <a:t>øpet av sesongen</a:t>
            </a:r>
            <a:r>
              <a:rPr lang="nb-NO" sz="1100" dirty="0"/>
              <a:t>. </a:t>
            </a:r>
            <a:r>
              <a:rPr lang="nb-NO" sz="1100" dirty="0" smtClean="0"/>
              <a:t>SL er </a:t>
            </a:r>
            <a:r>
              <a:rPr lang="nb-NO" sz="1100" dirty="0"/>
              <a:t>ansvarlig for å finne den beste løsningen eventuelt i samråd </a:t>
            </a:r>
            <a:r>
              <a:rPr lang="nb-NO" sz="1100" dirty="0" smtClean="0"/>
              <a:t>med styret </a:t>
            </a:r>
            <a:r>
              <a:rPr lang="nb-NO" sz="1100" dirty="0"/>
              <a:t>i </a:t>
            </a:r>
            <a:r>
              <a:rPr lang="nb-NO" sz="1100" dirty="0" smtClean="0"/>
              <a:t>fotballgruppa</a:t>
            </a:r>
            <a:endParaRPr lang="nb-NO" sz="1100" dirty="0"/>
          </a:p>
          <a:p>
            <a:r>
              <a:rPr lang="nb-NO" sz="1100" dirty="0" smtClean="0"/>
              <a:t>Fordele </a:t>
            </a:r>
            <a:r>
              <a:rPr lang="nb-NO" sz="1100" dirty="0"/>
              <a:t>treningstider</a:t>
            </a:r>
          </a:p>
          <a:p>
            <a:r>
              <a:rPr lang="nb-NO" sz="1100" dirty="0" smtClean="0"/>
              <a:t>Ansvarlig </a:t>
            </a:r>
            <a:r>
              <a:rPr lang="nb-NO" sz="1100" dirty="0"/>
              <a:t>for spillerutviklingen</a:t>
            </a:r>
          </a:p>
          <a:p>
            <a:r>
              <a:rPr lang="nb-NO" sz="1100" dirty="0" smtClean="0"/>
              <a:t>Ansvarlig </a:t>
            </a:r>
            <a:r>
              <a:rPr lang="nb-NO" sz="1100" dirty="0"/>
              <a:t>for rekruttering og utvikling av trenere</a:t>
            </a:r>
          </a:p>
          <a:p>
            <a:r>
              <a:rPr lang="nb-NO" sz="1100" dirty="0" smtClean="0"/>
              <a:t>Innkalle </a:t>
            </a:r>
            <a:r>
              <a:rPr lang="nb-NO" sz="1100" dirty="0"/>
              <a:t>og lede møter for </a:t>
            </a:r>
            <a:r>
              <a:rPr lang="nb-NO" sz="1100" dirty="0" smtClean="0"/>
              <a:t>trenerforum. </a:t>
            </a:r>
            <a:r>
              <a:rPr lang="nb-NO" sz="1100" dirty="0"/>
              <a:t>Det skal avholdes minimum 4 </a:t>
            </a:r>
            <a:r>
              <a:rPr lang="nb-NO" sz="1100" dirty="0" smtClean="0"/>
              <a:t>møter hvert år</a:t>
            </a:r>
            <a:endParaRPr lang="nb-NO" sz="1100" dirty="0"/>
          </a:p>
          <a:p>
            <a:r>
              <a:rPr lang="nb-NO" sz="1100" dirty="0" smtClean="0"/>
              <a:t>Videresende </a:t>
            </a:r>
            <a:r>
              <a:rPr lang="nb-NO" sz="1100" dirty="0"/>
              <a:t>tilbud om cuper til lagene</a:t>
            </a:r>
          </a:p>
          <a:p>
            <a:r>
              <a:rPr lang="nb-NO" sz="1100" dirty="0" smtClean="0"/>
              <a:t>Finne </a:t>
            </a:r>
            <a:r>
              <a:rPr lang="nb-NO" sz="1100" dirty="0"/>
              <a:t>dommeransvarlig</a:t>
            </a:r>
          </a:p>
          <a:p>
            <a:r>
              <a:rPr lang="nb-NO" sz="1100" dirty="0" smtClean="0"/>
              <a:t>Lage innspill for å utvikle </a:t>
            </a:r>
            <a:r>
              <a:rPr lang="nb-NO" sz="1100" dirty="0"/>
              <a:t>og vedlikeholde sportsplan</a:t>
            </a:r>
          </a:p>
          <a:p>
            <a:r>
              <a:rPr lang="nb-NO" sz="1100" dirty="0"/>
              <a:t>Vervet er basert på frivillig innsats. Stillingen kan få dekket utgifter til bruk av telefon, </a:t>
            </a:r>
            <a:r>
              <a:rPr lang="nb-NO" sz="1100" dirty="0" smtClean="0"/>
              <a:t>og lignende</a:t>
            </a:r>
            <a:r>
              <a:rPr lang="nb-NO" sz="1100" dirty="0"/>
              <a:t>. Dette skal i så fall behandles av styret </a:t>
            </a:r>
            <a:r>
              <a:rPr lang="nb-NO" sz="1100" dirty="0" smtClean="0"/>
              <a:t>først</a:t>
            </a:r>
            <a:endParaRPr lang="nb-NO" sz="1100" dirty="0">
              <a:solidFill>
                <a:srgbClr val="FF0000"/>
              </a:solidFill>
            </a:endParaRP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912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Overordnede retningslinjer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Vi i FK </a:t>
            </a:r>
            <a:r>
              <a:rPr lang="nb-NO" dirty="0"/>
              <a:t>Fosen ønsker at alt vi </a:t>
            </a:r>
            <a:r>
              <a:rPr lang="nb-NO" dirty="0" smtClean="0"/>
              <a:t>gjør baserer seg på sunn </a:t>
            </a:r>
            <a:r>
              <a:rPr lang="nb-NO" dirty="0"/>
              <a:t>fornuft og normal </a:t>
            </a:r>
            <a:r>
              <a:rPr lang="nb-NO" dirty="0" smtClean="0"/>
              <a:t>folkeskikk. </a:t>
            </a:r>
            <a:br>
              <a:rPr lang="nb-NO" dirty="0" smtClean="0"/>
            </a:br>
            <a:r>
              <a:rPr lang="nb-NO" dirty="0" smtClean="0"/>
              <a:t>I tillegg retter vi oss etter: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r>
              <a:rPr lang="nb-NO" sz="2400" dirty="0" smtClean="0"/>
              <a:t>Norges </a:t>
            </a:r>
            <a:r>
              <a:rPr lang="nb-NO" sz="2400" dirty="0" smtClean="0"/>
              <a:t>fotballforbunds breddereglement</a:t>
            </a:r>
          </a:p>
          <a:p>
            <a:r>
              <a:rPr lang="nb-NO" sz="2400" dirty="0" smtClean="0">
                <a:hlinkClick r:id="rId2"/>
              </a:rPr>
              <a:t>Retningslinjene i Fair Play</a:t>
            </a:r>
            <a:endParaRPr lang="nb-NO" sz="2400" dirty="0" smtClean="0"/>
          </a:p>
          <a:p>
            <a:r>
              <a:rPr lang="nb-NO" sz="2400" dirty="0" smtClean="0"/>
              <a:t>Norges fotballforbunds regler og bestemmelser</a:t>
            </a:r>
          </a:p>
          <a:p>
            <a:r>
              <a:rPr lang="nb-NO" sz="2400" dirty="0" smtClean="0">
                <a:hlinkClick r:id="rId3"/>
              </a:rPr>
              <a:t>Idrettens barnerettigheter og bestemmelser om </a:t>
            </a:r>
            <a:r>
              <a:rPr lang="nb-NO" sz="2400" dirty="0" smtClean="0">
                <a:hlinkClick r:id="rId3"/>
              </a:rPr>
              <a:t>barneidrett</a:t>
            </a:r>
            <a:endParaRPr lang="nb-NO" sz="2400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956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Klubbens anlegg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Klubbens hovedbane med tilhørende klubbhus er Oksvoll stadion. Det er på denne banen seniorlaget spiller sine </a:t>
            </a:r>
            <a:r>
              <a:rPr lang="nb-NO" dirty="0" smtClean="0"/>
              <a:t>hjemmekamper</a:t>
            </a:r>
            <a:r>
              <a:rPr lang="nb-NO" dirty="0" smtClean="0"/>
              <a:t>, samt andre 11`er kamper.</a:t>
            </a:r>
            <a:endParaRPr lang="nb-NO" dirty="0" smtClean="0"/>
          </a:p>
          <a:p>
            <a:r>
              <a:rPr lang="nb-NO" dirty="0" smtClean="0"/>
              <a:t>I tillegg bruker klubben banene på </a:t>
            </a:r>
            <a:r>
              <a:rPr lang="nb-NO" dirty="0" err="1" smtClean="0"/>
              <a:t>Levikmyra</a:t>
            </a:r>
            <a:r>
              <a:rPr lang="nb-NO" dirty="0" smtClean="0"/>
              <a:t>  Marienborg og i Botngård. 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Sist oppdatert: 12.12.2015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Versjon 1.0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B098-B508-4243-BB12-304468F1FF80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74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yt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y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y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y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